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3" r:id="rId3"/>
    <p:sldId id="274" r:id="rId4"/>
    <p:sldId id="258" r:id="rId5"/>
    <p:sldId id="260" r:id="rId6"/>
    <p:sldId id="261" r:id="rId7"/>
    <p:sldId id="276" r:id="rId8"/>
    <p:sldId id="278" r:id="rId9"/>
    <p:sldId id="280" r:id="rId10"/>
    <p:sldId id="283" r:id="rId11"/>
    <p:sldId id="284" r:id="rId12"/>
    <p:sldId id="285" r:id="rId13"/>
    <p:sldId id="286" r:id="rId14"/>
    <p:sldId id="287" r:id="rId15"/>
    <p:sldId id="288" r:id="rId16"/>
    <p:sldId id="291" r:id="rId17"/>
    <p:sldId id="26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9900"/>
    <a:srgbClr val="66CCFF"/>
    <a:srgbClr val="00CC00"/>
    <a:srgbClr val="FF00FF"/>
    <a:srgbClr val="99CCFF"/>
    <a:srgbClr val="FF0066"/>
    <a:srgbClr val="0066FF"/>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4D1E1AD-A088-486D-A89F-7D7ADDB954D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F4ED247-74E7-43DA-A0EE-A01E7DE4D1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9AD36E-67FA-47DB-8B22-E2E2470A32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DF81E808-017A-4EE2-8EB2-23FC1F27CB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A4A720E-6F26-460B-9693-C60802BE8A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5DC83E-56D3-4496-8DFA-22BEBD7D214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D8CC315-F7B4-4EF3-97C0-3E5F3BB8DF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40A90DE-156E-4E1C-81FC-14092104FF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C624A10-D64D-45F1-AE4F-F16A782103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8BBB1E4-D010-433E-B161-73CCD9D067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4DB95B3-E4DC-4FF2-9805-5517BC7483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3E0EB25-E410-40A5-8D54-6801E6F512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7C14CE9-1661-4DAE-B268-6E90DBB5E5A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33" r:id="rId1"/>
    <p:sldLayoutId id="2147483725" r:id="rId2"/>
    <p:sldLayoutId id="2147483734" r:id="rId3"/>
    <p:sldLayoutId id="2147483726" r:id="rId4"/>
    <p:sldLayoutId id="2147483727" r:id="rId5"/>
    <p:sldLayoutId id="2147483728" r:id="rId6"/>
    <p:sldLayoutId id="2147483729" r:id="rId7"/>
    <p:sldLayoutId id="2147483730" r:id="rId8"/>
    <p:sldLayoutId id="2147483735" r:id="rId9"/>
    <p:sldLayoutId id="2147483731" r:id="rId10"/>
    <p:sldLayoutId id="2147483732" r:id="rId11"/>
    <p:sldLayoutId id="2147483736"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images.google.com.vn/imgres?imgurl=http://lucbat.com/admin/upload/4081111064715.210.jpg&amp;imgrefurl=http://lucbat.com/home.php%3Flan%3Dv%26id%3Dlbxaque%26code%3D963&amp;usg=__kZORC1e5JKF_yzSFj_QT187CCTY=&amp;h=195&amp;w=250&amp;sz=61&amp;hl=vi&amp;start=734&amp;tbnid=ZCclU8ZWA9CF8M:&amp;tbnh=87&amp;tbnw=111&amp;prev=/images%3Fq%3Dtr%25E1%25BB%2591ng%2B%25C4%2591%25E1%25BB%2593ng%2B%25C4%2591%25C3%25B4ng%2Bs%25C6%25A1n%26gbv%3D2%26ndsp%3D20%26hl%3Dvi%26sa%3DN%26start%3D720" TargetMode="External"/><Relationship Id="rId5" Type="http://schemas.openxmlformats.org/officeDocument/2006/relationships/image" Target="../media/image4.jpeg"/><Relationship Id="rId4" Type="http://schemas.openxmlformats.org/officeDocument/2006/relationships/hyperlink" Target="http://images.google.com.vn/imgres?imgurl=http://www.thuvienkhoahoc.com/tusach/images/NgocLu_bronze_drum.jpg&amp;imgrefurl=http://www.x-cafevn.org/forum/showthread.php%3Ft%3D23309%26page%3D39&amp;usg=__k64LMZOsjYj_o68V_ht7SNzleYM=&amp;h=1000&amp;w=1000&amp;sz=563&amp;hl=vi&amp;start=26&amp;tbnid=OBRWU8MSqtIGhM:&amp;tbnh=149&amp;tbnw=149&amp;prev=/images%3Fq%3Dtr%25E1%25BB%2591ng%2B%25C4%2591%25E1%25BB%2593ng%2B%25C4%2591%25C3%25B4ng%2Bs%25C6%25A1n%26gbv%3D2%26ndsp%3D20%26hl%3Dvi%26sa%3DN%26start%3D2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vn/imgres?imgurl=http://img208.imageshack.us/img208/3985/thieutuongtrandainghiaqz7.jpg&amp;imgrefurl=http://www.quansuvn.net/index.php%3Ftopic%3D1667.30&amp;usg=__Q4hdrAp2OHtDqH56t3E8T0D2Wms=&amp;h=254&amp;w=182&amp;sz=10&amp;hl=vi&amp;start=18&amp;um=1&amp;tbnid=PihkhSd6x0-7mM:&amp;tbnh=111&amp;tbnw=80&amp;prev=/images%3Fq%3Danh%2Bh%25C3%25B9ng%2Btr%25E1%25BA%25A7n%2B%25C4%2591%25E1%25BA%25A1i%2Bngh%25C4%25A9a%26hl%3Dvi%26sa%3DN%26um%3D1"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images.google.com.vn/imgres?imgurl=http://bantinthitruong.com/images/News/Vien_si_Tran_Dai_Nghia_0991384020.jpg&amp;imgrefurl=http://www.mekongedu.com/forums/showthread.php%3Ftid%3D437%26action%3Dlastpost&amp;usg=__2sRaxmAxk-DqsvlE6oTuyBzUyeo=&amp;h=332&amp;w=232&amp;sz=15&amp;hl=vi&amp;start=29&amp;um=1&amp;tbnid=H4HYFS-D-x8SCM:&amp;tbnh=119&amp;tbnw=83&amp;prev=/images%3Fq%3Danh%2Bh%25C3%25B9ng%2Btr%25E1%25BA%25A7n%2B%25C4%2591%25E1%25BA%25A1i%2Bngh%25C4%25A9a%26ndsp%3D20%26hl%3Dvi%26sa%3DN%26start%3D20%26um%3D1"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vn/imgres?imgurl=http://img208.imageshack.us/img208/3985/thieutuongtrandainghiaqz7.jpg&amp;imgrefurl=http://www.quansuvn.net/index.php%3Ftopic%3D1667.30&amp;usg=__Q4hdrAp2OHtDqH56t3E8T0D2Wms=&amp;h=254&amp;w=182&amp;sz=10&amp;hl=vi&amp;start=18&amp;um=1&amp;tbnid=PihkhSd6x0-7mM:&amp;tbnh=111&amp;tbnw=80&amp;prev=/images%3Fq%3Danh%2Bh%25C3%25B9ng%2Btr%25E1%25BA%25A7n%2B%25C4%2591%25E1%25BA%25A1i%2Bngh%25C4%25A9a%26hl%3Dvi%26sa%3DN%26um%3D1"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images.google.com.vn/imgres?imgurl=http://bantinthitruong.com/images/News/Vien_si_Tran_Dai_Nghia_0991384020.jpg&amp;imgrefurl=http://www.mekongedu.com/forums/showthread.php%3Ftid%3D437%26action%3Dlastpost&amp;usg=__2sRaxmAxk-DqsvlE6oTuyBzUyeo=&amp;h=332&amp;w=232&amp;sz=15&amp;hl=vi&amp;start=29&amp;um=1&amp;tbnid=H4HYFS-D-x8SCM:&amp;tbnh=119&amp;tbnw=83&amp;prev=/images%3Fq%3Danh%2Bh%25C3%25B9ng%2Btr%25E1%25BA%25A7n%2B%25C4%2591%25E1%25BA%25A1i%2Bngh%25C4%25A9a%26ndsp%3D20%26hl%3Dvi%26sa%3DN%26start%3D20%26um%3D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5" name="Text Box 13"/>
          <p:cNvSpPr txBox="1">
            <a:spLocks noChangeArrowheads="1"/>
          </p:cNvSpPr>
          <p:nvPr/>
        </p:nvSpPr>
        <p:spPr bwMode="auto">
          <a:xfrm>
            <a:off x="1143000" y="1143000"/>
            <a:ext cx="5892800" cy="477838"/>
          </a:xfrm>
          <a:prstGeom prst="rect">
            <a:avLst/>
          </a:prstGeom>
          <a:noFill/>
          <a:ln w="9525">
            <a:noFill/>
            <a:miter lim="800000"/>
            <a:headEnd/>
            <a:tailEnd/>
          </a:ln>
        </p:spPr>
        <p:txBody>
          <a:bodyPr wrap="none">
            <a:spAutoFit/>
          </a:bodyPr>
          <a:lstStyle/>
          <a:p>
            <a:r>
              <a:rPr lang="en-US" sz="2500" b="1">
                <a:solidFill>
                  <a:srgbClr val="0066FF"/>
                </a:solidFill>
                <a:latin typeface="Arial" charset="0"/>
              </a:rPr>
              <a:t>ĐỌC BÀI : TRỐNG ĐỒNG ĐÔNG SƠN</a:t>
            </a:r>
          </a:p>
        </p:txBody>
      </p:sp>
      <p:sp>
        <p:nvSpPr>
          <p:cNvPr id="6147" name="Text Box 14"/>
          <p:cNvSpPr txBox="1">
            <a:spLocks noChangeArrowheads="1"/>
          </p:cNvSpPr>
          <p:nvPr/>
        </p:nvSpPr>
        <p:spPr bwMode="auto">
          <a:xfrm>
            <a:off x="1812925" y="4227513"/>
            <a:ext cx="184150" cy="366712"/>
          </a:xfrm>
          <a:prstGeom prst="rect">
            <a:avLst/>
          </a:prstGeom>
          <a:noFill/>
          <a:ln w="9525">
            <a:noFill/>
            <a:miter lim="800000"/>
            <a:headEnd/>
            <a:tailEnd/>
          </a:ln>
        </p:spPr>
        <p:txBody>
          <a:bodyPr wrap="none">
            <a:spAutoFit/>
          </a:bodyPr>
          <a:lstStyle/>
          <a:p>
            <a:endParaRPr lang="en-US">
              <a:latin typeface="Arial" charset="0"/>
            </a:endParaRPr>
          </a:p>
        </p:txBody>
      </p:sp>
      <p:sp>
        <p:nvSpPr>
          <p:cNvPr id="3087" name="Text Box 15"/>
          <p:cNvSpPr txBox="1">
            <a:spLocks noChangeArrowheads="1"/>
          </p:cNvSpPr>
          <p:nvPr/>
        </p:nvSpPr>
        <p:spPr bwMode="auto">
          <a:xfrm>
            <a:off x="457200" y="4191000"/>
            <a:ext cx="8153400" cy="1570038"/>
          </a:xfrm>
          <a:prstGeom prst="rect">
            <a:avLst/>
          </a:prstGeom>
          <a:noFill/>
          <a:ln w="9525">
            <a:noFill/>
            <a:miter lim="800000"/>
            <a:headEnd/>
            <a:tailEnd/>
          </a:ln>
        </p:spPr>
        <p:txBody>
          <a:bodyPr>
            <a:spAutoFit/>
          </a:bodyPr>
          <a:lstStyle/>
          <a:p>
            <a:r>
              <a:rPr lang="en-US" sz="4800" b="1" u="sng">
                <a:latin typeface="Arial" charset="0"/>
              </a:rPr>
              <a:t>CÂU 1</a:t>
            </a:r>
            <a:r>
              <a:rPr lang="en-US" sz="4800" b="1">
                <a:latin typeface="Arial" charset="0"/>
              </a:rPr>
              <a:t>: Trống đồng Đông Sơn đa dạng như thế nào?</a:t>
            </a:r>
          </a:p>
        </p:txBody>
      </p:sp>
      <p:sp>
        <p:nvSpPr>
          <p:cNvPr id="6149" name="Text Box 16"/>
          <p:cNvSpPr txBox="1">
            <a:spLocks noChangeArrowheads="1"/>
          </p:cNvSpPr>
          <p:nvPr/>
        </p:nvSpPr>
        <p:spPr bwMode="auto">
          <a:xfrm>
            <a:off x="381000" y="4648200"/>
            <a:ext cx="5006975"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pic>
        <p:nvPicPr>
          <p:cNvPr id="6150" name="Picture 19" descr="images[3]"/>
          <p:cNvPicPr>
            <a:picLocks noChangeAspect="1" noChangeArrowheads="1"/>
          </p:cNvPicPr>
          <p:nvPr/>
        </p:nvPicPr>
        <p:blipFill>
          <a:blip r:embed="rId2"/>
          <a:srcRect/>
          <a:stretch>
            <a:fillRect/>
          </a:stretch>
        </p:blipFill>
        <p:spPr bwMode="auto">
          <a:xfrm>
            <a:off x="685800" y="1781175"/>
            <a:ext cx="1600200" cy="1647825"/>
          </a:xfrm>
          <a:prstGeom prst="rect">
            <a:avLst/>
          </a:prstGeom>
          <a:noFill/>
          <a:ln w="9525">
            <a:noFill/>
            <a:miter lim="800000"/>
            <a:headEnd/>
            <a:tailEnd/>
          </a:ln>
        </p:spPr>
      </p:pic>
      <p:pic>
        <p:nvPicPr>
          <p:cNvPr id="6151" name="Picture 20" descr="images[1]"/>
          <p:cNvPicPr>
            <a:picLocks noChangeAspect="1" noChangeArrowheads="1"/>
          </p:cNvPicPr>
          <p:nvPr/>
        </p:nvPicPr>
        <p:blipFill>
          <a:blip r:embed="rId3"/>
          <a:srcRect/>
          <a:stretch>
            <a:fillRect/>
          </a:stretch>
        </p:blipFill>
        <p:spPr bwMode="auto">
          <a:xfrm>
            <a:off x="2667000" y="1828800"/>
            <a:ext cx="1752600" cy="1485900"/>
          </a:xfrm>
          <a:prstGeom prst="rect">
            <a:avLst/>
          </a:prstGeom>
          <a:noFill/>
          <a:ln w="9525">
            <a:noFill/>
            <a:miter lim="800000"/>
            <a:headEnd/>
            <a:tailEnd/>
          </a:ln>
        </p:spPr>
      </p:pic>
      <p:pic>
        <p:nvPicPr>
          <p:cNvPr id="6152" name="Picture 22" descr="NgocLu_bronze_drum">
            <a:hlinkClick r:id="rId4"/>
          </p:cNvPr>
          <p:cNvPicPr>
            <a:picLocks noChangeAspect="1" noChangeArrowheads="1"/>
          </p:cNvPicPr>
          <p:nvPr/>
        </p:nvPicPr>
        <p:blipFill>
          <a:blip r:embed="rId5"/>
          <a:srcRect/>
          <a:stretch>
            <a:fillRect/>
          </a:stretch>
        </p:blipFill>
        <p:spPr bwMode="auto">
          <a:xfrm>
            <a:off x="4648200" y="1676400"/>
            <a:ext cx="1419225" cy="1419225"/>
          </a:xfrm>
          <a:prstGeom prst="rect">
            <a:avLst/>
          </a:prstGeom>
          <a:noFill/>
          <a:ln w="9525">
            <a:noFill/>
            <a:miter lim="800000"/>
            <a:headEnd/>
            <a:tailEnd/>
          </a:ln>
        </p:spPr>
      </p:pic>
      <p:pic>
        <p:nvPicPr>
          <p:cNvPr id="6153" name="Picture 24" descr="4081111064715">
            <a:hlinkClick r:id="rId6"/>
          </p:cNvPr>
          <p:cNvPicPr>
            <a:picLocks noChangeAspect="1" noChangeArrowheads="1"/>
          </p:cNvPicPr>
          <p:nvPr/>
        </p:nvPicPr>
        <p:blipFill>
          <a:blip r:embed="rId7"/>
          <a:srcRect/>
          <a:stretch>
            <a:fillRect/>
          </a:stretch>
        </p:blipFill>
        <p:spPr bwMode="auto">
          <a:xfrm>
            <a:off x="6781800" y="1676400"/>
            <a:ext cx="1600200" cy="1524000"/>
          </a:xfrm>
          <a:prstGeom prst="rect">
            <a:avLst/>
          </a:prstGeom>
          <a:noFill/>
          <a:ln w="9525">
            <a:noFill/>
            <a:miter lim="800000"/>
            <a:headEnd/>
            <a:tailEnd/>
          </a:ln>
        </p:spPr>
      </p:pic>
      <p:sp>
        <p:nvSpPr>
          <p:cNvPr id="6154" name="Rectangle 25"/>
          <p:cNvSpPr>
            <a:spLocks noChangeArrowheads="1"/>
          </p:cNvSpPr>
          <p:nvPr/>
        </p:nvSpPr>
        <p:spPr bwMode="auto">
          <a:xfrm>
            <a:off x="3733800" y="152400"/>
            <a:ext cx="2143125" cy="769938"/>
          </a:xfrm>
          <a:prstGeom prst="rect">
            <a:avLst/>
          </a:prstGeom>
          <a:noFill/>
          <a:ln w="9525">
            <a:noFill/>
            <a:miter lim="800000"/>
            <a:headEnd/>
            <a:tailEnd/>
          </a:ln>
        </p:spPr>
        <p:txBody>
          <a:bodyPr wrap="none">
            <a:spAutoFit/>
          </a:bodyPr>
          <a:lstStyle/>
          <a:p>
            <a:r>
              <a:rPr lang="en-US" sz="4400" b="1" i="1" u="sng">
                <a:solidFill>
                  <a:srgbClr val="FF0066"/>
                </a:solidFill>
                <a:latin typeface="Arial" charset="0"/>
              </a:rPr>
              <a:t>BÀI CŨ</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085"/>
                                        </p:tgtEl>
                                        <p:attrNameLst>
                                          <p:attrName>style.visibility</p:attrName>
                                        </p:attrNameLst>
                                      </p:cBhvr>
                                      <p:to>
                                        <p:strVal val="visible"/>
                                      </p:to>
                                    </p:set>
                                    <p:anim by="(-#ppt_w*2)" calcmode="lin" valueType="num">
                                      <p:cBhvr rctx="PPT">
                                        <p:cTn id="7" dur="500" autoRev="1" fill="hold">
                                          <p:stCondLst>
                                            <p:cond delay="0"/>
                                          </p:stCondLst>
                                        </p:cTn>
                                        <p:tgtEl>
                                          <p:spTgt spid="3085"/>
                                        </p:tgtEl>
                                        <p:attrNameLst>
                                          <p:attrName>ppt_w</p:attrName>
                                        </p:attrNameLst>
                                      </p:cBhvr>
                                    </p:anim>
                                    <p:anim by="(#ppt_w*0.50)" calcmode="lin" valueType="num">
                                      <p:cBhvr>
                                        <p:cTn id="8" dur="500" decel="50000" autoRev="1" fill="hold">
                                          <p:stCondLst>
                                            <p:cond delay="0"/>
                                          </p:stCondLst>
                                        </p:cTn>
                                        <p:tgtEl>
                                          <p:spTgt spid="3085"/>
                                        </p:tgtEl>
                                        <p:attrNameLst>
                                          <p:attrName>ppt_x</p:attrName>
                                        </p:attrNameLst>
                                      </p:cBhvr>
                                    </p:anim>
                                    <p:anim from="(-#ppt_h/2)" to="(#ppt_y)" calcmode="lin" valueType="num">
                                      <p:cBhvr>
                                        <p:cTn id="9" dur="1000" fill="hold">
                                          <p:stCondLst>
                                            <p:cond delay="0"/>
                                          </p:stCondLst>
                                        </p:cTn>
                                        <p:tgtEl>
                                          <p:spTgt spid="3085"/>
                                        </p:tgtEl>
                                        <p:attrNameLst>
                                          <p:attrName>ppt_y</p:attrName>
                                        </p:attrNameLst>
                                      </p:cBhvr>
                                    </p:anim>
                                    <p:animRot by="21600000">
                                      <p:cBhvr>
                                        <p:cTn id="10" dur="1000" fill="hold">
                                          <p:stCondLst>
                                            <p:cond delay="0"/>
                                          </p:stCondLst>
                                        </p:cTn>
                                        <p:tgtEl>
                                          <p:spTgt spid="3085"/>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087"/>
                                        </p:tgtEl>
                                        <p:attrNameLst>
                                          <p:attrName>style.visibility</p:attrName>
                                        </p:attrNameLst>
                                      </p:cBhvr>
                                      <p:to>
                                        <p:strVal val="visible"/>
                                      </p:to>
                                    </p:set>
                                    <p:animEffect transition="in" filter="wedge">
                                      <p:cBhvr>
                                        <p:cTn id="15" dur="2000"/>
                                        <p:tgtEl>
                                          <p:spTgt spid="3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p:bldP spid="308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1676400" y="381000"/>
            <a:ext cx="6705600" cy="646113"/>
          </a:xfrm>
          <a:prstGeom prst="rect">
            <a:avLst/>
          </a:prstGeom>
          <a:noFill/>
          <a:ln w="9525">
            <a:noFill/>
            <a:miter lim="800000"/>
            <a:headEnd/>
            <a:tailEnd/>
          </a:ln>
        </p:spPr>
        <p:txBody>
          <a:bodyPr>
            <a:spAutoFit/>
          </a:bodyPr>
          <a:lstStyle/>
          <a:p>
            <a:r>
              <a:rPr lang="en-US" sz="3600" b="1" u="sng">
                <a:latin typeface="Arial" charset="0"/>
              </a:rPr>
              <a:t>TÌM HIỂU BÀI:</a:t>
            </a:r>
          </a:p>
        </p:txBody>
      </p:sp>
      <p:sp>
        <p:nvSpPr>
          <p:cNvPr id="5" name="Text Box 8"/>
          <p:cNvSpPr txBox="1">
            <a:spLocks noChangeArrowheads="1"/>
          </p:cNvSpPr>
          <p:nvPr/>
        </p:nvSpPr>
        <p:spPr bwMode="auto">
          <a:xfrm>
            <a:off x="228600" y="1600200"/>
            <a:ext cx="8610600" cy="193899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eaLnBrk="0" hangingPunct="0">
              <a:spcBef>
                <a:spcPct val="50000"/>
              </a:spcBef>
              <a:defRPr/>
            </a:pPr>
            <a:r>
              <a:rPr lang="en-US" sz="2800" b="1" dirty="0" err="1">
                <a:solidFill>
                  <a:schemeClr val="tx2"/>
                </a:solidFill>
                <a:latin typeface="Arial"/>
              </a:rPr>
              <a:t>Câu</a:t>
            </a:r>
            <a:r>
              <a:rPr lang="en-US" sz="2800" b="1" dirty="0">
                <a:solidFill>
                  <a:schemeClr val="tx2"/>
                </a:solidFill>
                <a:latin typeface="Arial"/>
              </a:rPr>
              <a:t> 1:</a:t>
            </a:r>
            <a:r>
              <a:rPr lang="en-US" sz="2400" b="1" dirty="0">
                <a:solidFill>
                  <a:schemeClr val="tx2"/>
                </a:solidFill>
                <a:latin typeface="Arial"/>
              </a:rPr>
              <a:t> </a:t>
            </a:r>
            <a:r>
              <a:rPr lang="en-US" sz="4000" b="1" dirty="0" err="1">
                <a:solidFill>
                  <a:schemeClr val="tx2"/>
                </a:solidFill>
                <a:latin typeface="Arial"/>
              </a:rPr>
              <a:t>Em</a:t>
            </a:r>
            <a:r>
              <a:rPr lang="en-US" sz="4000" b="1" dirty="0">
                <a:solidFill>
                  <a:schemeClr val="tx2"/>
                </a:solidFill>
                <a:latin typeface="Arial"/>
              </a:rPr>
              <a:t> </a:t>
            </a:r>
            <a:r>
              <a:rPr lang="en-US" sz="4000" b="1" dirty="0" err="1">
                <a:solidFill>
                  <a:schemeClr val="tx2"/>
                </a:solidFill>
                <a:latin typeface="Arial"/>
              </a:rPr>
              <a:t>hiểu</a:t>
            </a:r>
            <a:r>
              <a:rPr lang="en-US" sz="4000" b="1" dirty="0">
                <a:solidFill>
                  <a:schemeClr val="tx2"/>
                </a:solidFill>
                <a:latin typeface="Arial"/>
              </a:rPr>
              <a:t> “</a:t>
            </a:r>
            <a:r>
              <a:rPr lang="en-US" sz="4000" b="1" dirty="0" err="1">
                <a:solidFill>
                  <a:schemeClr val="tx2"/>
                </a:solidFill>
                <a:latin typeface="Arial"/>
              </a:rPr>
              <a:t>nghe</a:t>
            </a:r>
            <a:r>
              <a:rPr lang="en-US" sz="4000" b="1" dirty="0">
                <a:solidFill>
                  <a:schemeClr val="tx2"/>
                </a:solidFill>
                <a:latin typeface="Arial"/>
              </a:rPr>
              <a:t> </a:t>
            </a:r>
            <a:r>
              <a:rPr lang="en-US" sz="4000" b="1" dirty="0" err="1">
                <a:solidFill>
                  <a:schemeClr val="tx2"/>
                </a:solidFill>
                <a:latin typeface="Arial"/>
              </a:rPr>
              <a:t>theo</a:t>
            </a:r>
            <a:r>
              <a:rPr lang="en-US" sz="4000" b="1" dirty="0">
                <a:solidFill>
                  <a:schemeClr val="tx2"/>
                </a:solidFill>
                <a:latin typeface="Arial"/>
              </a:rPr>
              <a:t> </a:t>
            </a:r>
            <a:r>
              <a:rPr lang="en-US" sz="4000" b="1" dirty="0" err="1">
                <a:solidFill>
                  <a:schemeClr val="tx2"/>
                </a:solidFill>
                <a:latin typeface="Arial"/>
              </a:rPr>
              <a:t>tiếng</a:t>
            </a:r>
            <a:r>
              <a:rPr lang="en-US" sz="4000" b="1" dirty="0">
                <a:solidFill>
                  <a:schemeClr val="tx2"/>
                </a:solidFill>
                <a:latin typeface="Arial"/>
              </a:rPr>
              <a:t> </a:t>
            </a:r>
            <a:r>
              <a:rPr lang="en-US" sz="4000" b="1" dirty="0" err="1">
                <a:solidFill>
                  <a:schemeClr val="tx2"/>
                </a:solidFill>
                <a:latin typeface="Arial"/>
              </a:rPr>
              <a:t>gọi</a:t>
            </a:r>
            <a:r>
              <a:rPr lang="en-US" sz="4000" b="1" dirty="0">
                <a:solidFill>
                  <a:schemeClr val="tx2"/>
                </a:solidFill>
                <a:latin typeface="Arial"/>
              </a:rPr>
              <a:t> </a:t>
            </a:r>
            <a:r>
              <a:rPr lang="en-US" sz="4000" b="1" dirty="0" err="1">
                <a:solidFill>
                  <a:schemeClr val="tx2"/>
                </a:solidFill>
                <a:latin typeface="Arial"/>
              </a:rPr>
              <a:t>thiêng</a:t>
            </a:r>
            <a:r>
              <a:rPr lang="en-US" sz="4000" b="1" dirty="0">
                <a:solidFill>
                  <a:schemeClr val="tx2"/>
                </a:solidFill>
                <a:latin typeface="Arial"/>
              </a:rPr>
              <a:t> </a:t>
            </a:r>
            <a:r>
              <a:rPr lang="en-US" sz="4000" b="1" dirty="0" err="1">
                <a:solidFill>
                  <a:schemeClr val="tx2"/>
                </a:solidFill>
                <a:latin typeface="Arial"/>
              </a:rPr>
              <a:t>liêng</a:t>
            </a:r>
            <a:r>
              <a:rPr lang="en-US" sz="4000" b="1" dirty="0">
                <a:solidFill>
                  <a:schemeClr val="tx2"/>
                </a:solidFill>
                <a:latin typeface="Arial"/>
              </a:rPr>
              <a:t> </a:t>
            </a:r>
            <a:r>
              <a:rPr lang="en-US" sz="4000" b="1" dirty="0" err="1">
                <a:solidFill>
                  <a:schemeClr val="tx2"/>
                </a:solidFill>
                <a:latin typeface="Arial"/>
              </a:rPr>
              <a:t>của</a:t>
            </a:r>
            <a:r>
              <a:rPr lang="en-US" sz="4000" b="1" dirty="0">
                <a:solidFill>
                  <a:schemeClr val="tx2"/>
                </a:solidFill>
                <a:latin typeface="Arial"/>
              </a:rPr>
              <a:t> </a:t>
            </a:r>
            <a:r>
              <a:rPr lang="en-US" sz="4000" b="1" dirty="0" err="1">
                <a:solidFill>
                  <a:schemeClr val="tx2"/>
                </a:solidFill>
                <a:latin typeface="Arial"/>
              </a:rPr>
              <a:t>Tổ</a:t>
            </a:r>
            <a:r>
              <a:rPr lang="en-US" sz="4000" b="1" dirty="0">
                <a:solidFill>
                  <a:schemeClr val="tx2"/>
                </a:solidFill>
                <a:latin typeface="Arial"/>
              </a:rPr>
              <a:t> </a:t>
            </a:r>
            <a:r>
              <a:rPr lang="en-US" sz="4000" b="1" dirty="0" err="1">
                <a:solidFill>
                  <a:schemeClr val="tx2"/>
                </a:solidFill>
                <a:latin typeface="Arial"/>
              </a:rPr>
              <a:t>quốc</a:t>
            </a:r>
            <a:r>
              <a:rPr lang="en-US" sz="4000" b="1" dirty="0">
                <a:solidFill>
                  <a:schemeClr val="tx2"/>
                </a:solidFill>
                <a:latin typeface="Arial"/>
              </a:rPr>
              <a:t>” </a:t>
            </a:r>
            <a:r>
              <a:rPr lang="en-US" sz="4000" b="1" dirty="0" err="1">
                <a:solidFill>
                  <a:schemeClr val="tx2"/>
                </a:solidFill>
                <a:latin typeface="Arial"/>
              </a:rPr>
              <a:t>nghĩa</a:t>
            </a:r>
            <a:r>
              <a:rPr lang="en-US" sz="4000" b="1" dirty="0">
                <a:solidFill>
                  <a:schemeClr val="tx2"/>
                </a:solidFill>
                <a:latin typeface="Arial"/>
              </a:rPr>
              <a:t> </a:t>
            </a:r>
            <a:r>
              <a:rPr lang="en-US" sz="4000" b="1" dirty="0" err="1">
                <a:solidFill>
                  <a:schemeClr val="tx2"/>
                </a:solidFill>
                <a:latin typeface="Arial"/>
              </a:rPr>
              <a:t>là</a:t>
            </a:r>
            <a:r>
              <a:rPr lang="en-US" sz="4000" b="1" dirty="0">
                <a:solidFill>
                  <a:schemeClr val="tx2"/>
                </a:solidFill>
                <a:latin typeface="Arial"/>
              </a:rPr>
              <a:t> </a:t>
            </a:r>
            <a:r>
              <a:rPr lang="en-US" sz="4000" b="1" dirty="0" err="1">
                <a:solidFill>
                  <a:schemeClr val="tx2"/>
                </a:solidFill>
                <a:latin typeface="Arial"/>
              </a:rPr>
              <a:t>gì</a:t>
            </a:r>
            <a:r>
              <a:rPr lang="en-US" sz="4000" b="1" dirty="0">
                <a:solidFill>
                  <a:schemeClr val="tx2"/>
                </a:solidFill>
                <a:latin typeface="Arial"/>
              </a:rPr>
              <a:t>?</a:t>
            </a:r>
          </a:p>
        </p:txBody>
      </p:sp>
      <p:sp>
        <p:nvSpPr>
          <p:cNvPr id="6" name="Text Box 12"/>
          <p:cNvSpPr txBox="1">
            <a:spLocks noChangeArrowheads="1"/>
          </p:cNvSpPr>
          <p:nvPr/>
        </p:nvSpPr>
        <p:spPr bwMode="auto">
          <a:xfrm>
            <a:off x="152400" y="3886200"/>
            <a:ext cx="8991600" cy="255454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spcBef>
                <a:spcPct val="50000"/>
              </a:spcBef>
              <a:defRPr/>
            </a:pPr>
            <a:r>
              <a:rPr lang="en-US" sz="4000" dirty="0">
                <a:solidFill>
                  <a:srgbClr val="FF00FF"/>
                </a:solidFill>
                <a:latin typeface="Arial"/>
              </a:rPr>
              <a:t>1/….</a:t>
            </a:r>
            <a:r>
              <a:rPr lang="en-US" sz="4000" b="1" dirty="0" err="1">
                <a:solidFill>
                  <a:srgbClr val="FF00FF"/>
                </a:solidFill>
                <a:latin typeface="Arial"/>
              </a:rPr>
              <a:t>Rời</a:t>
            </a:r>
            <a:r>
              <a:rPr lang="en-US" sz="4000" b="1" dirty="0">
                <a:solidFill>
                  <a:srgbClr val="FF00FF"/>
                </a:solidFill>
                <a:latin typeface="Arial"/>
              </a:rPr>
              <a:t> </a:t>
            </a:r>
            <a:r>
              <a:rPr lang="en-US" sz="4000" b="1" dirty="0" err="1">
                <a:solidFill>
                  <a:srgbClr val="FF00FF"/>
                </a:solidFill>
                <a:latin typeface="Arial"/>
              </a:rPr>
              <a:t>bỏ</a:t>
            </a:r>
            <a:r>
              <a:rPr lang="en-US" sz="4000" b="1" dirty="0">
                <a:solidFill>
                  <a:srgbClr val="FF00FF"/>
                </a:solidFill>
                <a:latin typeface="Arial"/>
              </a:rPr>
              <a:t> </a:t>
            </a:r>
            <a:r>
              <a:rPr lang="en-US" sz="4000" b="1" dirty="0" err="1">
                <a:solidFill>
                  <a:srgbClr val="FF00FF"/>
                </a:solidFill>
                <a:latin typeface="Arial"/>
              </a:rPr>
              <a:t>cuộc</a:t>
            </a:r>
            <a:r>
              <a:rPr lang="en-US" sz="4000" b="1" dirty="0">
                <a:solidFill>
                  <a:srgbClr val="FF00FF"/>
                </a:solidFill>
                <a:latin typeface="Arial"/>
              </a:rPr>
              <a:t> </a:t>
            </a:r>
            <a:r>
              <a:rPr lang="en-US" sz="4000" b="1" dirty="0" err="1">
                <a:solidFill>
                  <a:srgbClr val="FF00FF"/>
                </a:solidFill>
                <a:latin typeface="Arial"/>
              </a:rPr>
              <a:t>sống</a:t>
            </a:r>
            <a:r>
              <a:rPr lang="en-US" sz="4000" b="1" dirty="0">
                <a:solidFill>
                  <a:srgbClr val="FF00FF"/>
                </a:solidFill>
                <a:latin typeface="Arial"/>
              </a:rPr>
              <a:t> </a:t>
            </a:r>
            <a:r>
              <a:rPr lang="en-US" sz="4000" b="1" dirty="0" err="1">
                <a:solidFill>
                  <a:srgbClr val="FF00FF"/>
                </a:solidFill>
                <a:latin typeface="Arial"/>
              </a:rPr>
              <a:t>đầy</a:t>
            </a:r>
            <a:r>
              <a:rPr lang="en-US" sz="4000" b="1" dirty="0">
                <a:solidFill>
                  <a:srgbClr val="FF00FF"/>
                </a:solidFill>
                <a:latin typeface="Arial"/>
              </a:rPr>
              <a:t> </a:t>
            </a:r>
            <a:r>
              <a:rPr lang="en-US" sz="4000" b="1" dirty="0" err="1">
                <a:solidFill>
                  <a:srgbClr val="FF00FF"/>
                </a:solidFill>
                <a:latin typeface="Arial"/>
              </a:rPr>
              <a:t>đủ</a:t>
            </a:r>
            <a:r>
              <a:rPr lang="en-US" sz="4000" b="1" dirty="0">
                <a:solidFill>
                  <a:srgbClr val="FF00FF"/>
                </a:solidFill>
                <a:latin typeface="Arial"/>
              </a:rPr>
              <a:t> </a:t>
            </a:r>
            <a:r>
              <a:rPr lang="en-US" sz="4000" b="1" dirty="0" err="1">
                <a:solidFill>
                  <a:srgbClr val="FF00FF"/>
                </a:solidFill>
                <a:latin typeface="Arial"/>
              </a:rPr>
              <a:t>tiện</a:t>
            </a:r>
            <a:r>
              <a:rPr lang="en-US" sz="4000" b="1" dirty="0">
                <a:solidFill>
                  <a:srgbClr val="FF00FF"/>
                </a:solidFill>
                <a:latin typeface="Arial"/>
              </a:rPr>
              <a:t> </a:t>
            </a:r>
            <a:r>
              <a:rPr lang="en-US" sz="4000" b="1" dirty="0" err="1">
                <a:solidFill>
                  <a:srgbClr val="FF00FF"/>
                </a:solidFill>
                <a:latin typeface="Arial"/>
              </a:rPr>
              <a:t>nghi</a:t>
            </a:r>
            <a:r>
              <a:rPr lang="en-US" sz="4000" b="1" dirty="0">
                <a:solidFill>
                  <a:srgbClr val="FF00FF"/>
                </a:solidFill>
                <a:latin typeface="Arial"/>
              </a:rPr>
              <a:t> ở </a:t>
            </a:r>
            <a:r>
              <a:rPr lang="en-US" sz="4000" b="1" dirty="0" err="1">
                <a:solidFill>
                  <a:srgbClr val="FF00FF"/>
                </a:solidFill>
                <a:latin typeface="Arial"/>
              </a:rPr>
              <a:t>nước</a:t>
            </a:r>
            <a:r>
              <a:rPr lang="en-US" sz="4000" b="1" dirty="0">
                <a:solidFill>
                  <a:srgbClr val="FF00FF"/>
                </a:solidFill>
                <a:latin typeface="Arial"/>
              </a:rPr>
              <a:t> </a:t>
            </a:r>
            <a:r>
              <a:rPr lang="en-US" sz="4000" b="1" dirty="0" err="1">
                <a:solidFill>
                  <a:srgbClr val="FF00FF"/>
                </a:solidFill>
                <a:latin typeface="Arial"/>
              </a:rPr>
              <a:t>ngoài</a:t>
            </a:r>
            <a:r>
              <a:rPr lang="en-US" sz="4000" b="1" dirty="0">
                <a:solidFill>
                  <a:srgbClr val="FF00FF"/>
                </a:solidFill>
                <a:latin typeface="Arial"/>
              </a:rPr>
              <a:t> </a:t>
            </a:r>
            <a:r>
              <a:rPr lang="en-US" sz="4000" b="1" dirty="0" err="1">
                <a:solidFill>
                  <a:srgbClr val="FF00FF"/>
                </a:solidFill>
                <a:latin typeface="Arial"/>
              </a:rPr>
              <a:t>về</a:t>
            </a:r>
            <a:r>
              <a:rPr lang="en-US" sz="4000" b="1" dirty="0">
                <a:solidFill>
                  <a:srgbClr val="FF00FF"/>
                </a:solidFill>
                <a:latin typeface="Arial"/>
              </a:rPr>
              <a:t> </a:t>
            </a:r>
            <a:r>
              <a:rPr lang="en-US" sz="4000" b="1" dirty="0" err="1">
                <a:solidFill>
                  <a:srgbClr val="FF00FF"/>
                </a:solidFill>
                <a:latin typeface="Arial"/>
              </a:rPr>
              <a:t>nước</a:t>
            </a:r>
            <a:r>
              <a:rPr lang="en-US" sz="4000" b="1" dirty="0">
                <a:solidFill>
                  <a:srgbClr val="FF00FF"/>
                </a:solidFill>
                <a:latin typeface="Arial"/>
              </a:rPr>
              <a:t> </a:t>
            </a:r>
            <a:r>
              <a:rPr lang="en-US" sz="4000" b="1" dirty="0" err="1">
                <a:solidFill>
                  <a:srgbClr val="FF00FF"/>
                </a:solidFill>
                <a:latin typeface="Arial"/>
              </a:rPr>
              <a:t>để</a:t>
            </a:r>
            <a:r>
              <a:rPr lang="en-US" sz="4000" b="1" dirty="0">
                <a:solidFill>
                  <a:srgbClr val="FF00FF"/>
                </a:solidFill>
                <a:latin typeface="Arial"/>
              </a:rPr>
              <a:t> </a:t>
            </a:r>
            <a:r>
              <a:rPr lang="en-US" sz="4000" b="1" dirty="0" err="1">
                <a:solidFill>
                  <a:srgbClr val="FF00FF"/>
                </a:solidFill>
                <a:latin typeface="Arial"/>
              </a:rPr>
              <a:t>giúp</a:t>
            </a:r>
            <a:r>
              <a:rPr lang="en-US" sz="4000" b="1" dirty="0">
                <a:solidFill>
                  <a:srgbClr val="FF00FF"/>
                </a:solidFill>
                <a:latin typeface="Arial"/>
              </a:rPr>
              <a:t> </a:t>
            </a:r>
            <a:r>
              <a:rPr lang="en-US" sz="4000" b="1" dirty="0" err="1">
                <a:solidFill>
                  <a:srgbClr val="FF00FF"/>
                </a:solidFill>
                <a:latin typeface="Arial"/>
              </a:rPr>
              <a:t>đất</a:t>
            </a:r>
            <a:r>
              <a:rPr lang="en-US" sz="4000" b="1" dirty="0">
                <a:solidFill>
                  <a:srgbClr val="FF00FF"/>
                </a:solidFill>
                <a:latin typeface="Arial"/>
              </a:rPr>
              <a:t> </a:t>
            </a:r>
            <a:r>
              <a:rPr lang="en-US" sz="4000" b="1" dirty="0" err="1">
                <a:solidFill>
                  <a:srgbClr val="FF00FF"/>
                </a:solidFill>
                <a:latin typeface="Arial"/>
              </a:rPr>
              <a:t>nước</a:t>
            </a:r>
            <a:r>
              <a:rPr lang="en-US" sz="4000" b="1" dirty="0">
                <a:solidFill>
                  <a:srgbClr val="FF00FF"/>
                </a:solidFill>
                <a:latin typeface="Arial"/>
              </a:rPr>
              <a:t> ...</a:t>
            </a:r>
            <a:r>
              <a:rPr lang="en-US" sz="4000" b="1" dirty="0" err="1">
                <a:solidFill>
                  <a:srgbClr val="FF00FF"/>
                </a:solidFill>
                <a:latin typeface="Arial"/>
              </a:rPr>
              <a:t>phục</a:t>
            </a:r>
            <a:r>
              <a:rPr lang="en-US" sz="4000" b="1" dirty="0">
                <a:solidFill>
                  <a:srgbClr val="FF00FF"/>
                </a:solidFill>
                <a:latin typeface="Arial"/>
              </a:rPr>
              <a:t> </a:t>
            </a:r>
            <a:r>
              <a:rPr lang="en-US" sz="4000" b="1" dirty="0" err="1">
                <a:solidFill>
                  <a:srgbClr val="FF00FF"/>
                </a:solidFill>
                <a:latin typeface="Arial"/>
              </a:rPr>
              <a:t>vụ</a:t>
            </a:r>
            <a:r>
              <a:rPr lang="en-US" sz="4000" b="1" dirty="0">
                <a:solidFill>
                  <a:srgbClr val="FF00FF"/>
                </a:solidFill>
                <a:latin typeface="Arial"/>
              </a:rPr>
              <a:t> </a:t>
            </a:r>
            <a:r>
              <a:rPr lang="en-US" sz="4000" b="1" dirty="0" err="1">
                <a:solidFill>
                  <a:srgbClr val="FF00FF"/>
                </a:solidFill>
                <a:latin typeface="Arial"/>
              </a:rPr>
              <a:t>kháng</a:t>
            </a:r>
            <a:r>
              <a:rPr lang="en-US" sz="4000" b="1" dirty="0">
                <a:solidFill>
                  <a:srgbClr val="FF00FF"/>
                </a:solidFill>
                <a:latin typeface="Arial"/>
              </a:rPr>
              <a:t> </a:t>
            </a:r>
            <a:r>
              <a:rPr lang="en-US" sz="4000" b="1" dirty="0" err="1">
                <a:solidFill>
                  <a:srgbClr val="FF00FF"/>
                </a:solidFill>
                <a:latin typeface="Arial"/>
              </a:rPr>
              <a:t>chiến</a:t>
            </a:r>
            <a:r>
              <a:rPr lang="en-US" sz="4000" b="1" dirty="0">
                <a:solidFill>
                  <a:srgbClr val="FF00FF"/>
                </a:solidFill>
                <a:latin typeface="Arial"/>
              </a:rPr>
              <a:t> </a:t>
            </a:r>
            <a:r>
              <a:rPr lang="en-US" sz="4000" b="1" dirty="0" err="1">
                <a:solidFill>
                  <a:srgbClr val="FF00FF"/>
                </a:solidFill>
                <a:latin typeface="Arial"/>
              </a:rPr>
              <a:t>chống</a:t>
            </a:r>
            <a:r>
              <a:rPr lang="en-US" sz="4000" b="1" dirty="0">
                <a:solidFill>
                  <a:srgbClr val="FF00FF"/>
                </a:solidFill>
                <a:latin typeface="Arial"/>
              </a:rPr>
              <a:t> </a:t>
            </a:r>
            <a:r>
              <a:rPr lang="en-US" sz="4000" b="1" dirty="0" err="1">
                <a:solidFill>
                  <a:srgbClr val="FF00FF"/>
                </a:solidFill>
                <a:latin typeface="Arial"/>
              </a:rPr>
              <a:t>thực</a:t>
            </a:r>
            <a:r>
              <a:rPr lang="en-US" sz="4000" b="1" dirty="0">
                <a:solidFill>
                  <a:srgbClr val="FF00FF"/>
                </a:solidFill>
                <a:latin typeface="Arial"/>
              </a:rPr>
              <a:t> </a:t>
            </a:r>
            <a:r>
              <a:rPr lang="en-US" sz="4000" b="1" dirty="0" err="1">
                <a:solidFill>
                  <a:srgbClr val="FF00FF"/>
                </a:solidFill>
                <a:latin typeface="Arial"/>
              </a:rPr>
              <a:t>dân</a:t>
            </a:r>
            <a:r>
              <a:rPr lang="en-US" sz="4000" b="1" dirty="0">
                <a:solidFill>
                  <a:srgbClr val="FF00FF"/>
                </a:solidFill>
                <a:latin typeface="Arial"/>
              </a:rPr>
              <a:t> </a:t>
            </a:r>
            <a:r>
              <a:rPr lang="en-US" sz="4000" b="1" dirty="0" err="1">
                <a:solidFill>
                  <a:srgbClr val="FF00FF"/>
                </a:solidFill>
                <a:latin typeface="Arial"/>
              </a:rPr>
              <a:t>Pháp</a:t>
            </a:r>
            <a:endParaRPr lang="en-US" sz="4000" b="1" dirty="0">
              <a:solidFill>
                <a:srgbClr val="FF00FF"/>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edge">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2" name="AutoShape 14"/>
          <p:cNvSpPr>
            <a:spLocks noChangeArrowheads="1"/>
          </p:cNvSpPr>
          <p:nvPr/>
        </p:nvSpPr>
        <p:spPr bwMode="auto">
          <a:xfrm>
            <a:off x="0" y="1600200"/>
            <a:ext cx="9144000" cy="2743200"/>
          </a:xfrm>
          <a:prstGeom prst="horizontalScroll">
            <a:avLst>
              <a:gd name="adj" fmla="val 12500"/>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r>
              <a:rPr lang="en-US" sz="4000" b="1" dirty="0" err="1">
                <a:latin typeface="Arial"/>
              </a:rPr>
              <a:t>Câu</a:t>
            </a:r>
            <a:r>
              <a:rPr lang="en-US" sz="4000" b="1" dirty="0">
                <a:latin typeface="Arial"/>
              </a:rPr>
              <a:t> 2</a:t>
            </a:r>
            <a:r>
              <a:rPr lang="en-US" sz="4000" dirty="0">
                <a:latin typeface="Arial"/>
              </a:rPr>
              <a:t>: </a:t>
            </a:r>
            <a:r>
              <a:rPr lang="en-US" sz="4000" b="1" dirty="0" err="1">
                <a:latin typeface="Arial"/>
              </a:rPr>
              <a:t>Giáo</a:t>
            </a:r>
            <a:r>
              <a:rPr lang="en-US" sz="4000" b="1" dirty="0">
                <a:latin typeface="Arial"/>
              </a:rPr>
              <a:t> </a:t>
            </a:r>
            <a:r>
              <a:rPr lang="en-US" sz="4000" b="1" dirty="0" err="1">
                <a:latin typeface="Arial"/>
              </a:rPr>
              <a:t>sư</a:t>
            </a:r>
            <a:r>
              <a:rPr lang="en-US" sz="4000" b="1" dirty="0">
                <a:latin typeface="Arial"/>
              </a:rPr>
              <a:t> </a:t>
            </a:r>
            <a:r>
              <a:rPr lang="en-US" sz="4000" b="1" dirty="0" err="1">
                <a:latin typeface="Arial"/>
              </a:rPr>
              <a:t>Trần</a:t>
            </a:r>
            <a:r>
              <a:rPr lang="en-US" sz="4000" b="1" dirty="0">
                <a:latin typeface="Arial"/>
              </a:rPr>
              <a:t> </a:t>
            </a:r>
            <a:r>
              <a:rPr lang="en-US" sz="4000" b="1" dirty="0" err="1">
                <a:latin typeface="Arial"/>
              </a:rPr>
              <a:t>Đại</a:t>
            </a:r>
            <a:r>
              <a:rPr lang="en-US" sz="4000" b="1" dirty="0">
                <a:latin typeface="Arial"/>
              </a:rPr>
              <a:t> </a:t>
            </a:r>
            <a:r>
              <a:rPr lang="en-US" sz="4000" b="1" dirty="0" err="1">
                <a:latin typeface="Arial"/>
              </a:rPr>
              <a:t>Nghĩa</a:t>
            </a:r>
            <a:r>
              <a:rPr lang="en-US" sz="4000" b="1" dirty="0">
                <a:latin typeface="Arial"/>
              </a:rPr>
              <a:t> </a:t>
            </a:r>
          </a:p>
          <a:p>
            <a:pPr algn="ctr">
              <a:defRPr/>
            </a:pPr>
            <a:r>
              <a:rPr lang="en-US" sz="4000" b="1" dirty="0" err="1">
                <a:latin typeface="Arial"/>
              </a:rPr>
              <a:t>đã</a:t>
            </a:r>
            <a:r>
              <a:rPr lang="en-US" sz="4000" b="1" dirty="0">
                <a:latin typeface="Arial"/>
              </a:rPr>
              <a:t> </a:t>
            </a:r>
            <a:r>
              <a:rPr lang="en-US" sz="4000" b="1" dirty="0" err="1">
                <a:latin typeface="Arial"/>
              </a:rPr>
              <a:t>có</a:t>
            </a:r>
            <a:r>
              <a:rPr lang="en-US" sz="4000" b="1" dirty="0">
                <a:latin typeface="Arial"/>
              </a:rPr>
              <a:t> </a:t>
            </a:r>
            <a:r>
              <a:rPr lang="en-US" sz="4000" b="1" dirty="0" err="1">
                <a:latin typeface="Arial"/>
              </a:rPr>
              <a:t>đóng</a:t>
            </a:r>
            <a:r>
              <a:rPr lang="en-US" sz="4000" b="1" dirty="0">
                <a:latin typeface="Arial"/>
              </a:rPr>
              <a:t> </a:t>
            </a:r>
            <a:r>
              <a:rPr lang="en-US" sz="4000" b="1" dirty="0" err="1">
                <a:latin typeface="Arial"/>
              </a:rPr>
              <a:t>góp</a:t>
            </a:r>
            <a:r>
              <a:rPr lang="en-US" sz="4000" b="1" dirty="0">
                <a:latin typeface="Arial"/>
              </a:rPr>
              <a:t> </a:t>
            </a:r>
            <a:r>
              <a:rPr lang="en-US" sz="4000" b="1" dirty="0" err="1">
                <a:latin typeface="Arial"/>
              </a:rPr>
              <a:t>gì</a:t>
            </a:r>
            <a:r>
              <a:rPr lang="en-US" sz="4000" b="1" dirty="0">
                <a:latin typeface="Arial"/>
              </a:rPr>
              <a:t> </a:t>
            </a:r>
            <a:r>
              <a:rPr lang="en-US" sz="4000" b="1" dirty="0" err="1">
                <a:latin typeface="Arial"/>
              </a:rPr>
              <a:t>lớn</a:t>
            </a:r>
            <a:r>
              <a:rPr lang="en-US" sz="4000" b="1" dirty="0">
                <a:latin typeface="Arial"/>
              </a:rPr>
              <a:t> </a:t>
            </a:r>
            <a:r>
              <a:rPr lang="en-US" sz="4000" b="1" dirty="0" err="1">
                <a:latin typeface="Arial"/>
              </a:rPr>
              <a:t>cho</a:t>
            </a:r>
            <a:r>
              <a:rPr lang="en-US" sz="4000" b="1" dirty="0">
                <a:latin typeface="Arial"/>
              </a:rPr>
              <a:t> </a:t>
            </a:r>
          </a:p>
          <a:p>
            <a:pPr algn="ctr">
              <a:defRPr/>
            </a:pPr>
            <a:r>
              <a:rPr lang="en-US" sz="4000" b="1" dirty="0" err="1">
                <a:latin typeface="Arial"/>
              </a:rPr>
              <a:t>kháng</a:t>
            </a:r>
            <a:r>
              <a:rPr lang="en-US" sz="4000" b="1" dirty="0">
                <a:latin typeface="Arial"/>
              </a:rPr>
              <a:t> </a:t>
            </a:r>
            <a:r>
              <a:rPr lang="en-US" sz="4000" b="1" dirty="0" err="1">
                <a:latin typeface="Arial"/>
              </a:rPr>
              <a:t>chiến</a:t>
            </a:r>
            <a:r>
              <a:rPr lang="en-US" sz="4000" b="1" dirty="0">
                <a:latin typeface="Arial"/>
              </a:rPr>
              <a:t>?</a:t>
            </a:r>
          </a:p>
        </p:txBody>
      </p:sp>
      <p:sp>
        <p:nvSpPr>
          <p:cNvPr id="4" name="Text Box 14"/>
          <p:cNvSpPr txBox="1">
            <a:spLocks noChangeArrowheads="1"/>
          </p:cNvSpPr>
          <p:nvPr/>
        </p:nvSpPr>
        <p:spPr bwMode="auto">
          <a:xfrm>
            <a:off x="228600" y="4191000"/>
            <a:ext cx="8915400" cy="2308225"/>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spAutoFit/>
          </a:bodyPr>
          <a:lstStyle/>
          <a:p>
            <a:pPr>
              <a:spcBef>
                <a:spcPct val="50000"/>
              </a:spcBef>
              <a:defRPr/>
            </a:pPr>
            <a:r>
              <a:rPr lang="en-US" sz="3600" b="1" dirty="0">
                <a:solidFill>
                  <a:srgbClr val="C00000"/>
                </a:solidFill>
                <a:latin typeface="Arial"/>
              </a:rPr>
              <a:t>2/… </a:t>
            </a:r>
            <a:r>
              <a:rPr lang="en-US" sz="3600" b="1" dirty="0" err="1">
                <a:solidFill>
                  <a:srgbClr val="C00000"/>
                </a:solidFill>
                <a:latin typeface="Arial"/>
              </a:rPr>
              <a:t>Chế</a:t>
            </a:r>
            <a:r>
              <a:rPr lang="en-US" sz="3600" b="1" dirty="0">
                <a:solidFill>
                  <a:srgbClr val="C00000"/>
                </a:solidFill>
                <a:latin typeface="Arial"/>
              </a:rPr>
              <a:t> </a:t>
            </a:r>
            <a:r>
              <a:rPr lang="en-US" sz="3600" b="1" dirty="0" err="1">
                <a:solidFill>
                  <a:srgbClr val="C00000"/>
                </a:solidFill>
                <a:latin typeface="Arial"/>
              </a:rPr>
              <a:t>tạo</a:t>
            </a:r>
            <a:r>
              <a:rPr lang="en-US" sz="3600" b="1" dirty="0">
                <a:solidFill>
                  <a:srgbClr val="C00000"/>
                </a:solidFill>
                <a:latin typeface="Arial"/>
              </a:rPr>
              <a:t> </a:t>
            </a:r>
            <a:r>
              <a:rPr lang="en-US" sz="3600" b="1" dirty="0" err="1">
                <a:solidFill>
                  <a:srgbClr val="C00000"/>
                </a:solidFill>
                <a:latin typeface="Arial"/>
              </a:rPr>
              <a:t>vú</a:t>
            </a:r>
            <a:r>
              <a:rPr lang="en-US" sz="3600" b="1" dirty="0">
                <a:solidFill>
                  <a:srgbClr val="C00000"/>
                </a:solidFill>
                <a:latin typeface="Arial"/>
              </a:rPr>
              <a:t> </a:t>
            </a:r>
            <a:r>
              <a:rPr lang="en-US" sz="3600" b="1" dirty="0" err="1">
                <a:solidFill>
                  <a:srgbClr val="C00000"/>
                </a:solidFill>
                <a:latin typeface="Arial"/>
              </a:rPr>
              <a:t>khí</a:t>
            </a:r>
            <a:r>
              <a:rPr lang="en-US" sz="3600" b="1" dirty="0">
                <a:solidFill>
                  <a:srgbClr val="C00000"/>
                </a:solidFill>
                <a:latin typeface="Arial"/>
              </a:rPr>
              <a:t> </a:t>
            </a:r>
            <a:r>
              <a:rPr lang="en-US" sz="3600" b="1" dirty="0" err="1">
                <a:solidFill>
                  <a:srgbClr val="C00000"/>
                </a:solidFill>
                <a:latin typeface="Arial"/>
              </a:rPr>
              <a:t>có</a:t>
            </a:r>
            <a:r>
              <a:rPr lang="en-US" sz="3600" b="1" dirty="0">
                <a:solidFill>
                  <a:srgbClr val="C00000"/>
                </a:solidFill>
                <a:latin typeface="Arial"/>
              </a:rPr>
              <a:t> </a:t>
            </a:r>
            <a:r>
              <a:rPr lang="en-US" sz="3600" b="1" dirty="0" err="1">
                <a:solidFill>
                  <a:srgbClr val="C00000"/>
                </a:solidFill>
                <a:latin typeface="Arial"/>
              </a:rPr>
              <a:t>sức</a:t>
            </a:r>
            <a:r>
              <a:rPr lang="en-US" sz="3600" b="1" dirty="0">
                <a:solidFill>
                  <a:srgbClr val="C00000"/>
                </a:solidFill>
                <a:latin typeface="Arial"/>
              </a:rPr>
              <a:t> </a:t>
            </a:r>
            <a:r>
              <a:rPr lang="en-US" sz="3600" b="1" dirty="0" err="1">
                <a:solidFill>
                  <a:srgbClr val="C00000"/>
                </a:solidFill>
                <a:latin typeface="Arial"/>
              </a:rPr>
              <a:t>công</a:t>
            </a:r>
            <a:r>
              <a:rPr lang="en-US" sz="3600" b="1" dirty="0">
                <a:solidFill>
                  <a:srgbClr val="C00000"/>
                </a:solidFill>
                <a:latin typeface="Arial"/>
              </a:rPr>
              <a:t> </a:t>
            </a:r>
            <a:r>
              <a:rPr lang="en-US" sz="3600" b="1" dirty="0" err="1">
                <a:solidFill>
                  <a:srgbClr val="C00000"/>
                </a:solidFill>
                <a:latin typeface="Arial"/>
              </a:rPr>
              <a:t>phá</a:t>
            </a:r>
            <a:r>
              <a:rPr lang="en-US" sz="3600" b="1" dirty="0">
                <a:solidFill>
                  <a:srgbClr val="C00000"/>
                </a:solidFill>
                <a:latin typeface="Arial"/>
              </a:rPr>
              <a:t> </a:t>
            </a:r>
            <a:r>
              <a:rPr lang="en-US" sz="3600" b="1" dirty="0" err="1">
                <a:solidFill>
                  <a:srgbClr val="C00000"/>
                </a:solidFill>
                <a:latin typeface="Arial"/>
              </a:rPr>
              <a:t>lớn</a:t>
            </a:r>
            <a:r>
              <a:rPr lang="en-US" sz="3600" b="1" dirty="0">
                <a:solidFill>
                  <a:srgbClr val="C00000"/>
                </a:solidFill>
                <a:latin typeface="Arial"/>
              </a:rPr>
              <a:t> </a:t>
            </a:r>
            <a:r>
              <a:rPr lang="en-US" sz="3600" b="1" dirty="0" err="1">
                <a:solidFill>
                  <a:srgbClr val="C00000"/>
                </a:solidFill>
                <a:latin typeface="Arial"/>
              </a:rPr>
              <a:t>như</a:t>
            </a:r>
            <a:r>
              <a:rPr lang="en-US" sz="3600" b="1" dirty="0">
                <a:solidFill>
                  <a:srgbClr val="C00000"/>
                </a:solidFill>
                <a:latin typeface="Arial"/>
              </a:rPr>
              <a:t> </a:t>
            </a:r>
            <a:r>
              <a:rPr lang="en-US" sz="3600" b="1" dirty="0" err="1">
                <a:solidFill>
                  <a:srgbClr val="C00000"/>
                </a:solidFill>
                <a:latin typeface="Arial"/>
              </a:rPr>
              <a:t>súng</a:t>
            </a:r>
            <a:r>
              <a:rPr lang="en-US" sz="3600" b="1" dirty="0">
                <a:solidFill>
                  <a:srgbClr val="C00000"/>
                </a:solidFill>
                <a:latin typeface="Arial"/>
              </a:rPr>
              <a:t> </a:t>
            </a:r>
            <a:r>
              <a:rPr lang="en-US" sz="3600" b="1" dirty="0" err="1">
                <a:solidFill>
                  <a:srgbClr val="C00000"/>
                </a:solidFill>
                <a:latin typeface="Arial"/>
              </a:rPr>
              <a:t>ba-dô-ca,súng</a:t>
            </a:r>
            <a:r>
              <a:rPr lang="en-US" sz="3600" b="1" dirty="0">
                <a:solidFill>
                  <a:srgbClr val="C00000"/>
                </a:solidFill>
                <a:latin typeface="Arial"/>
              </a:rPr>
              <a:t> </a:t>
            </a:r>
            <a:r>
              <a:rPr lang="en-US" sz="3600" b="1" dirty="0" err="1">
                <a:solidFill>
                  <a:srgbClr val="C00000"/>
                </a:solidFill>
                <a:latin typeface="Arial"/>
              </a:rPr>
              <a:t>không</a:t>
            </a:r>
            <a:r>
              <a:rPr lang="en-US" sz="3600" b="1" dirty="0">
                <a:solidFill>
                  <a:srgbClr val="C00000"/>
                </a:solidFill>
                <a:latin typeface="Arial"/>
              </a:rPr>
              <a:t> </a:t>
            </a:r>
            <a:r>
              <a:rPr lang="en-US" sz="3600" b="1" dirty="0" err="1">
                <a:solidFill>
                  <a:srgbClr val="C00000"/>
                </a:solidFill>
                <a:latin typeface="Arial"/>
              </a:rPr>
              <a:t>giật,bom</a:t>
            </a:r>
            <a:r>
              <a:rPr lang="en-US" sz="3600" b="1" dirty="0">
                <a:solidFill>
                  <a:srgbClr val="C00000"/>
                </a:solidFill>
                <a:latin typeface="Arial"/>
              </a:rPr>
              <a:t> bay </a:t>
            </a:r>
            <a:r>
              <a:rPr lang="en-US" sz="3600" b="1" dirty="0" err="1">
                <a:solidFill>
                  <a:srgbClr val="C00000"/>
                </a:solidFill>
                <a:latin typeface="Arial"/>
              </a:rPr>
              <a:t>tiêu</a:t>
            </a:r>
            <a:r>
              <a:rPr lang="en-US" sz="3600" b="1" dirty="0">
                <a:solidFill>
                  <a:srgbClr val="C00000"/>
                </a:solidFill>
                <a:latin typeface="Arial"/>
              </a:rPr>
              <a:t> </a:t>
            </a:r>
            <a:r>
              <a:rPr lang="en-US" sz="3600" b="1" dirty="0" err="1">
                <a:solidFill>
                  <a:srgbClr val="C00000"/>
                </a:solidFill>
                <a:latin typeface="Arial"/>
              </a:rPr>
              <a:t>diệt</a:t>
            </a:r>
            <a:r>
              <a:rPr lang="en-US" sz="3600" b="1" dirty="0">
                <a:solidFill>
                  <a:srgbClr val="C00000"/>
                </a:solidFill>
                <a:latin typeface="Arial"/>
              </a:rPr>
              <a:t> </a:t>
            </a:r>
            <a:r>
              <a:rPr lang="en-US" sz="3600" b="1" dirty="0" err="1">
                <a:solidFill>
                  <a:srgbClr val="C00000"/>
                </a:solidFill>
                <a:latin typeface="Arial"/>
              </a:rPr>
              <a:t>xe</a:t>
            </a:r>
            <a:r>
              <a:rPr lang="en-US" sz="3600" b="1" dirty="0">
                <a:solidFill>
                  <a:srgbClr val="C00000"/>
                </a:solidFill>
                <a:latin typeface="Arial"/>
              </a:rPr>
              <a:t> </a:t>
            </a:r>
            <a:r>
              <a:rPr lang="en-US" sz="3600" b="1" dirty="0" err="1">
                <a:solidFill>
                  <a:srgbClr val="C00000"/>
                </a:solidFill>
                <a:latin typeface="Arial"/>
              </a:rPr>
              <a:t>tăng</a:t>
            </a:r>
            <a:r>
              <a:rPr lang="en-US" sz="3600" b="1" dirty="0">
                <a:solidFill>
                  <a:srgbClr val="C00000"/>
                </a:solidFill>
                <a:latin typeface="Arial"/>
              </a:rPr>
              <a:t> </a:t>
            </a:r>
            <a:r>
              <a:rPr lang="en-US" sz="3600" b="1" dirty="0" err="1">
                <a:solidFill>
                  <a:srgbClr val="C00000"/>
                </a:solidFill>
                <a:latin typeface="Arial"/>
              </a:rPr>
              <a:t>và</a:t>
            </a:r>
            <a:r>
              <a:rPr lang="en-US" sz="3600" b="1" dirty="0">
                <a:solidFill>
                  <a:srgbClr val="C00000"/>
                </a:solidFill>
                <a:latin typeface="Arial"/>
              </a:rPr>
              <a:t> </a:t>
            </a:r>
            <a:r>
              <a:rPr lang="en-US" sz="3600" b="1" dirty="0" err="1">
                <a:solidFill>
                  <a:srgbClr val="C00000"/>
                </a:solidFill>
                <a:latin typeface="Arial"/>
              </a:rPr>
              <a:t>lô</a:t>
            </a:r>
            <a:r>
              <a:rPr lang="en-US" sz="3600" b="1" dirty="0">
                <a:solidFill>
                  <a:srgbClr val="C00000"/>
                </a:solidFill>
                <a:latin typeface="Arial"/>
              </a:rPr>
              <a:t> </a:t>
            </a:r>
            <a:r>
              <a:rPr lang="en-US" sz="3600" b="1" dirty="0" err="1">
                <a:solidFill>
                  <a:srgbClr val="C00000"/>
                </a:solidFill>
                <a:latin typeface="Arial"/>
              </a:rPr>
              <a:t>cốt</a:t>
            </a:r>
            <a:r>
              <a:rPr lang="en-US" sz="3600" b="1" dirty="0">
                <a:solidFill>
                  <a:srgbClr val="C00000"/>
                </a:solidFill>
                <a:latin typeface="Arial"/>
              </a:rPr>
              <a:t> </a:t>
            </a:r>
            <a:r>
              <a:rPr lang="en-US" sz="3600" b="1" dirty="0" err="1">
                <a:solidFill>
                  <a:srgbClr val="C00000"/>
                </a:solidFill>
                <a:latin typeface="Arial"/>
              </a:rPr>
              <a:t>của</a:t>
            </a:r>
            <a:r>
              <a:rPr lang="en-US" sz="3600" b="1" dirty="0">
                <a:solidFill>
                  <a:srgbClr val="C00000"/>
                </a:solidFill>
                <a:latin typeface="Arial"/>
              </a:rPr>
              <a:t> </a:t>
            </a:r>
            <a:r>
              <a:rPr lang="en-US" sz="3600" b="1" dirty="0" err="1">
                <a:solidFill>
                  <a:srgbClr val="C00000"/>
                </a:solidFill>
                <a:latin typeface="Arial"/>
              </a:rPr>
              <a:t>giặc</a:t>
            </a:r>
            <a:endParaRPr lang="en-US" sz="3600" b="1" dirty="0">
              <a:solidFill>
                <a:srgbClr val="C00000"/>
              </a:solidFill>
              <a:latin typeface="Arial"/>
            </a:endParaRPr>
          </a:p>
        </p:txBody>
      </p:sp>
      <p:sp>
        <p:nvSpPr>
          <p:cNvPr id="16390" name="Text Box 9"/>
          <p:cNvSpPr txBox="1">
            <a:spLocks noChangeArrowheads="1"/>
          </p:cNvSpPr>
          <p:nvPr/>
        </p:nvSpPr>
        <p:spPr bwMode="auto">
          <a:xfrm>
            <a:off x="1219200" y="0"/>
            <a:ext cx="7239000" cy="862013"/>
          </a:xfrm>
          <a:prstGeom prst="rect">
            <a:avLst/>
          </a:prstGeom>
          <a:noFill/>
          <a:ln w="9525">
            <a:noFill/>
            <a:miter lim="800000"/>
            <a:headEnd/>
            <a:tailEnd/>
          </a:ln>
        </p:spPr>
        <p:txBody>
          <a:bodyPr>
            <a:spAutoFit/>
          </a:bodyPr>
          <a:lstStyle/>
          <a:p>
            <a:pPr algn="ctr" eaLnBrk="0" hangingPunct="0">
              <a:spcBef>
                <a:spcPct val="50000"/>
              </a:spcBef>
            </a:pPr>
            <a:endParaRPr lang="en-US" sz="2000" b="1">
              <a:solidFill>
                <a:srgbClr val="C00000"/>
              </a:solidFill>
              <a:latin typeface="Arial" charset="0"/>
            </a:endParaRPr>
          </a:p>
          <a:p>
            <a:pPr algn="ctr" eaLnBrk="0" hangingPunct="0">
              <a:spcBef>
                <a:spcPct val="50000"/>
              </a:spcBef>
            </a:pPr>
            <a:r>
              <a:rPr lang="en-US" sz="2000" b="1" u="sng">
                <a:solidFill>
                  <a:srgbClr val="C00000"/>
                </a:solidFill>
                <a:latin typeface="Arial" charset="0"/>
              </a:rPr>
              <a:t>Tập đọc</a:t>
            </a:r>
            <a:endParaRPr lang="en-US" sz="2000" b="1">
              <a:solidFill>
                <a:srgbClr val="C00000"/>
              </a:solidFill>
              <a:latin typeface="Arial" charset="0"/>
            </a:endParaRPr>
          </a:p>
        </p:txBody>
      </p:sp>
      <p:sp>
        <p:nvSpPr>
          <p:cNvPr id="16391" name="Text Box 10"/>
          <p:cNvSpPr txBox="1">
            <a:spLocks noChangeArrowheads="1"/>
          </p:cNvSpPr>
          <p:nvPr/>
        </p:nvSpPr>
        <p:spPr bwMode="auto">
          <a:xfrm>
            <a:off x="381000" y="914400"/>
            <a:ext cx="87630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304800" y="1643063"/>
            <a:ext cx="8382000" cy="1754187"/>
          </a:xfrm>
          <a:prstGeom prst="rect">
            <a:avLst/>
          </a:prstGeom>
          <a:noFill/>
          <a:ln w="9525">
            <a:noFill/>
            <a:miter lim="800000"/>
            <a:headEnd/>
            <a:tailEnd/>
          </a:ln>
        </p:spPr>
        <p:txBody>
          <a:bodyPr>
            <a:spAutoFit/>
          </a:bodyPr>
          <a:lstStyle/>
          <a:p>
            <a:pPr eaLnBrk="0" hangingPunct="0">
              <a:spcBef>
                <a:spcPct val="50000"/>
              </a:spcBef>
            </a:pPr>
            <a:r>
              <a:rPr lang="en-US" sz="3600" b="1">
                <a:solidFill>
                  <a:srgbClr val="000000"/>
                </a:solidFill>
                <a:latin typeface="Arial" charset="0"/>
              </a:rPr>
              <a:t>Câu 3: Nêu đóng góp của Trần Đại Nghĩa cho sự nghiệp xây dựng Tổ quốc?</a:t>
            </a:r>
          </a:p>
        </p:txBody>
      </p:sp>
      <p:sp>
        <p:nvSpPr>
          <p:cNvPr id="17411" name="Text Box 9"/>
          <p:cNvSpPr txBox="1">
            <a:spLocks noChangeArrowheads="1"/>
          </p:cNvSpPr>
          <p:nvPr/>
        </p:nvSpPr>
        <p:spPr bwMode="auto">
          <a:xfrm>
            <a:off x="1219200" y="0"/>
            <a:ext cx="7239000" cy="862013"/>
          </a:xfrm>
          <a:prstGeom prst="rect">
            <a:avLst/>
          </a:prstGeom>
          <a:noFill/>
          <a:ln w="9525">
            <a:noFill/>
            <a:miter lim="800000"/>
            <a:headEnd/>
            <a:tailEnd/>
          </a:ln>
        </p:spPr>
        <p:txBody>
          <a:bodyPr>
            <a:spAutoFit/>
          </a:bodyPr>
          <a:lstStyle/>
          <a:p>
            <a:pPr algn="ctr" eaLnBrk="0" hangingPunct="0">
              <a:spcBef>
                <a:spcPct val="50000"/>
              </a:spcBef>
            </a:pPr>
            <a:endParaRPr lang="en-US" sz="2000" b="1">
              <a:solidFill>
                <a:srgbClr val="C00000"/>
              </a:solidFill>
              <a:latin typeface="Arial" charset="0"/>
            </a:endParaRPr>
          </a:p>
          <a:p>
            <a:pPr algn="ctr" eaLnBrk="0" hangingPunct="0">
              <a:spcBef>
                <a:spcPct val="50000"/>
              </a:spcBef>
            </a:pPr>
            <a:r>
              <a:rPr lang="en-US" sz="2000" b="1" u="sng">
                <a:solidFill>
                  <a:srgbClr val="C00000"/>
                </a:solidFill>
                <a:latin typeface="Arial" charset="0"/>
              </a:rPr>
              <a:t>Tập đọc</a:t>
            </a:r>
            <a:endParaRPr lang="en-US" sz="2000" b="1">
              <a:solidFill>
                <a:srgbClr val="C00000"/>
              </a:solidFill>
              <a:latin typeface="Arial" charset="0"/>
            </a:endParaRPr>
          </a:p>
        </p:txBody>
      </p:sp>
      <p:sp>
        <p:nvSpPr>
          <p:cNvPr id="17412" name="Text Box 10"/>
          <p:cNvSpPr txBox="1">
            <a:spLocks noChangeArrowheads="1"/>
          </p:cNvSpPr>
          <p:nvPr/>
        </p:nvSpPr>
        <p:spPr bwMode="auto">
          <a:xfrm>
            <a:off x="381000" y="914400"/>
            <a:ext cx="87630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
        <p:nvSpPr>
          <p:cNvPr id="7" name="Text Box 10"/>
          <p:cNvSpPr txBox="1">
            <a:spLocks noChangeArrowheads="1"/>
          </p:cNvSpPr>
          <p:nvPr/>
        </p:nvSpPr>
        <p:spPr bwMode="auto">
          <a:xfrm>
            <a:off x="533400" y="3810000"/>
            <a:ext cx="8305800" cy="2554288"/>
          </a:xfrm>
          <a:prstGeom prst="rect">
            <a:avLst/>
          </a:prstGeom>
          <a:noFill/>
          <a:ln w="9525">
            <a:noFill/>
            <a:miter lim="800000"/>
            <a:headEnd/>
            <a:tailEnd/>
          </a:ln>
        </p:spPr>
        <p:txBody>
          <a:bodyPr>
            <a:spAutoFit/>
          </a:bodyPr>
          <a:lstStyle/>
          <a:p>
            <a:pPr>
              <a:spcBef>
                <a:spcPct val="50000"/>
              </a:spcBef>
            </a:pPr>
            <a:r>
              <a:rPr lang="en-US" sz="3200" b="1">
                <a:solidFill>
                  <a:srgbClr val="C00000"/>
                </a:solidFill>
                <a:latin typeface="Arial" charset="0"/>
              </a:rPr>
              <a:t>Ông miệt mài nghiên cứu chế ra các loại súng có sức công phá lớn…ông đã cống hiến xuất sắc cho sự nghiệp quốc phòng, có công lớn trong việc xây dựng nền khoa hoc trẻ tuổi của nước nhà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hlinkClick r:id="rId2" action="ppaction://hlinksldjump"/>
          </p:cNvPr>
          <p:cNvSpPr txBox="1">
            <a:spLocks noChangeArrowheads="1"/>
          </p:cNvSpPr>
          <p:nvPr/>
        </p:nvSpPr>
        <p:spPr bwMode="auto">
          <a:xfrm>
            <a:off x="457200" y="1905000"/>
            <a:ext cx="8458200" cy="1938338"/>
          </a:xfrm>
          <a:prstGeom prst="rect">
            <a:avLst/>
          </a:prstGeom>
          <a:noFill/>
          <a:ln w="9525">
            <a:noFill/>
            <a:miter lim="800000"/>
            <a:headEnd/>
            <a:tailEnd/>
          </a:ln>
        </p:spPr>
        <p:txBody>
          <a:bodyPr>
            <a:spAutoFit/>
          </a:bodyPr>
          <a:lstStyle/>
          <a:p>
            <a:pPr eaLnBrk="0" hangingPunct="0">
              <a:spcBef>
                <a:spcPct val="50000"/>
              </a:spcBef>
            </a:pPr>
            <a:r>
              <a:rPr lang="en-US" sz="4000" b="1">
                <a:solidFill>
                  <a:srgbClr val="000000"/>
                </a:solidFill>
                <a:latin typeface="Arial" charset="0"/>
              </a:rPr>
              <a:t>Câu 4: Nhà nước đánh giá cao những cống hiến của ông Trần Đại Nghĩa như thế nào?</a:t>
            </a:r>
          </a:p>
        </p:txBody>
      </p:sp>
      <p:sp>
        <p:nvSpPr>
          <p:cNvPr id="5" name="Text Box 12"/>
          <p:cNvSpPr txBox="1">
            <a:spLocks noChangeArrowheads="1"/>
          </p:cNvSpPr>
          <p:nvPr/>
        </p:nvSpPr>
        <p:spPr bwMode="auto">
          <a:xfrm>
            <a:off x="381000" y="4114800"/>
            <a:ext cx="8458200" cy="2308225"/>
          </a:xfrm>
          <a:prstGeom prst="rect">
            <a:avLst/>
          </a:prstGeom>
          <a:noFill/>
          <a:ln w="9525">
            <a:noFill/>
            <a:miter lim="800000"/>
            <a:headEnd/>
            <a:tailEnd/>
          </a:ln>
        </p:spPr>
        <p:txBody>
          <a:bodyPr>
            <a:spAutoFit/>
          </a:bodyPr>
          <a:lstStyle/>
          <a:p>
            <a:pPr>
              <a:spcBef>
                <a:spcPct val="50000"/>
              </a:spcBef>
            </a:pPr>
            <a:r>
              <a:rPr lang="en-US" sz="3600" b="1">
                <a:solidFill>
                  <a:srgbClr val="C00000"/>
                </a:solidFill>
                <a:latin typeface="Arial" charset="0"/>
              </a:rPr>
              <a:t>4/ Ông được phong thiếu tướng,được tuyên dương Anh hùng Lao động ,tặng Giải thưởng Hồ Chí Minh và nhiều huân chương cao quý</a:t>
            </a:r>
          </a:p>
        </p:txBody>
      </p:sp>
      <p:sp>
        <p:nvSpPr>
          <p:cNvPr id="18436" name="Text Box 9"/>
          <p:cNvSpPr txBox="1">
            <a:spLocks noChangeArrowheads="1"/>
          </p:cNvSpPr>
          <p:nvPr/>
        </p:nvSpPr>
        <p:spPr bwMode="auto">
          <a:xfrm>
            <a:off x="1219200" y="0"/>
            <a:ext cx="7239000" cy="862013"/>
          </a:xfrm>
          <a:prstGeom prst="rect">
            <a:avLst/>
          </a:prstGeom>
          <a:noFill/>
          <a:ln w="9525">
            <a:noFill/>
            <a:miter lim="800000"/>
            <a:headEnd/>
            <a:tailEnd/>
          </a:ln>
        </p:spPr>
        <p:txBody>
          <a:bodyPr>
            <a:spAutoFit/>
          </a:bodyPr>
          <a:lstStyle/>
          <a:p>
            <a:pPr algn="ctr" eaLnBrk="0" hangingPunct="0">
              <a:spcBef>
                <a:spcPct val="50000"/>
              </a:spcBef>
            </a:pPr>
            <a:endParaRPr lang="en-US" sz="2000" b="1">
              <a:solidFill>
                <a:srgbClr val="C00000"/>
              </a:solidFill>
              <a:latin typeface="Arial" charset="0"/>
            </a:endParaRPr>
          </a:p>
          <a:p>
            <a:pPr algn="ctr" eaLnBrk="0" hangingPunct="0">
              <a:spcBef>
                <a:spcPct val="50000"/>
              </a:spcBef>
            </a:pPr>
            <a:r>
              <a:rPr lang="en-US" sz="2000" b="1" u="sng">
                <a:solidFill>
                  <a:srgbClr val="C00000"/>
                </a:solidFill>
                <a:latin typeface="Arial" charset="0"/>
              </a:rPr>
              <a:t>Tập đọc</a:t>
            </a:r>
            <a:endParaRPr lang="en-US" sz="2000" b="1">
              <a:solidFill>
                <a:srgbClr val="C00000"/>
              </a:solidFill>
              <a:latin typeface="Arial" charset="0"/>
            </a:endParaRPr>
          </a:p>
        </p:txBody>
      </p:sp>
      <p:sp>
        <p:nvSpPr>
          <p:cNvPr id="18437" name="Text Box 10"/>
          <p:cNvSpPr txBox="1">
            <a:spLocks noChangeArrowheads="1"/>
          </p:cNvSpPr>
          <p:nvPr/>
        </p:nvSpPr>
        <p:spPr bwMode="auto">
          <a:xfrm>
            <a:off x="381000" y="914400"/>
            <a:ext cx="87630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33400" y="1600200"/>
            <a:ext cx="8610600" cy="1938338"/>
          </a:xfrm>
          <a:prstGeom prst="rect">
            <a:avLst/>
          </a:prstGeom>
          <a:noFill/>
          <a:ln w="9525">
            <a:noFill/>
            <a:miter lim="800000"/>
            <a:headEnd/>
            <a:tailEnd/>
          </a:ln>
        </p:spPr>
        <p:txBody>
          <a:bodyPr>
            <a:spAutoFit/>
          </a:bodyPr>
          <a:lstStyle/>
          <a:p>
            <a:pPr eaLnBrk="0" hangingPunct="0">
              <a:spcBef>
                <a:spcPct val="50000"/>
              </a:spcBef>
            </a:pPr>
            <a:r>
              <a:rPr lang="en-US" sz="4000" b="1">
                <a:solidFill>
                  <a:srgbClr val="000000"/>
                </a:solidFill>
                <a:latin typeface="Arial" charset="0"/>
              </a:rPr>
              <a:t>Câu 5:</a:t>
            </a:r>
            <a:r>
              <a:rPr lang="en-US" sz="4000">
                <a:solidFill>
                  <a:srgbClr val="000000"/>
                </a:solidFill>
                <a:latin typeface="Arial" charset="0"/>
              </a:rPr>
              <a:t>  </a:t>
            </a:r>
            <a:r>
              <a:rPr lang="en-US" sz="4000" b="1">
                <a:solidFill>
                  <a:srgbClr val="000000"/>
                </a:solidFill>
                <a:latin typeface="Arial" charset="0"/>
              </a:rPr>
              <a:t>Theo em, nhờ đâu ông Trần Đại Nghĩa có được những cống hiến lớn như vậy?</a:t>
            </a:r>
          </a:p>
        </p:txBody>
      </p:sp>
      <p:sp>
        <p:nvSpPr>
          <p:cNvPr id="19459" name="Text Box 9"/>
          <p:cNvSpPr txBox="1">
            <a:spLocks noChangeArrowheads="1"/>
          </p:cNvSpPr>
          <p:nvPr/>
        </p:nvSpPr>
        <p:spPr bwMode="auto">
          <a:xfrm>
            <a:off x="1219200" y="0"/>
            <a:ext cx="7239000" cy="862013"/>
          </a:xfrm>
          <a:prstGeom prst="rect">
            <a:avLst/>
          </a:prstGeom>
          <a:noFill/>
          <a:ln w="9525">
            <a:noFill/>
            <a:miter lim="800000"/>
            <a:headEnd/>
            <a:tailEnd/>
          </a:ln>
        </p:spPr>
        <p:txBody>
          <a:bodyPr>
            <a:spAutoFit/>
          </a:bodyPr>
          <a:lstStyle/>
          <a:p>
            <a:pPr algn="ctr" eaLnBrk="0" hangingPunct="0">
              <a:spcBef>
                <a:spcPct val="50000"/>
              </a:spcBef>
            </a:pPr>
            <a:endParaRPr lang="en-US" sz="2000" b="1">
              <a:solidFill>
                <a:srgbClr val="C00000"/>
              </a:solidFill>
              <a:latin typeface="Arial" charset="0"/>
            </a:endParaRPr>
          </a:p>
          <a:p>
            <a:pPr algn="ctr" eaLnBrk="0" hangingPunct="0">
              <a:spcBef>
                <a:spcPct val="50000"/>
              </a:spcBef>
            </a:pPr>
            <a:r>
              <a:rPr lang="en-US" sz="2000" b="1" u="sng">
                <a:solidFill>
                  <a:srgbClr val="C00000"/>
                </a:solidFill>
                <a:latin typeface="Arial" charset="0"/>
              </a:rPr>
              <a:t>Tập đọc</a:t>
            </a:r>
            <a:endParaRPr lang="en-US" sz="2000" b="1">
              <a:solidFill>
                <a:srgbClr val="C00000"/>
              </a:solidFill>
              <a:latin typeface="Arial" charset="0"/>
            </a:endParaRPr>
          </a:p>
        </p:txBody>
      </p:sp>
      <p:sp>
        <p:nvSpPr>
          <p:cNvPr id="19460" name="Text Box 10"/>
          <p:cNvSpPr txBox="1">
            <a:spLocks noChangeArrowheads="1"/>
          </p:cNvSpPr>
          <p:nvPr/>
        </p:nvSpPr>
        <p:spPr bwMode="auto">
          <a:xfrm>
            <a:off x="381000" y="914400"/>
            <a:ext cx="87630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
        <p:nvSpPr>
          <p:cNvPr id="7" name="Text Box 10"/>
          <p:cNvSpPr txBox="1">
            <a:spLocks noChangeArrowheads="1"/>
          </p:cNvSpPr>
          <p:nvPr/>
        </p:nvSpPr>
        <p:spPr bwMode="auto">
          <a:xfrm>
            <a:off x="914400" y="3962400"/>
            <a:ext cx="7924800" cy="1938338"/>
          </a:xfrm>
          <a:prstGeom prst="rect">
            <a:avLst/>
          </a:prstGeom>
          <a:noFill/>
          <a:ln w="9525">
            <a:noFill/>
            <a:miter lim="800000"/>
            <a:headEnd/>
            <a:tailEnd/>
          </a:ln>
        </p:spPr>
        <p:txBody>
          <a:bodyPr>
            <a:spAutoFit/>
          </a:bodyPr>
          <a:lstStyle/>
          <a:p>
            <a:pPr>
              <a:spcBef>
                <a:spcPct val="50000"/>
              </a:spcBef>
            </a:pPr>
            <a:r>
              <a:rPr lang="en-US" sz="4000">
                <a:solidFill>
                  <a:srgbClr val="C00000"/>
                </a:solidFill>
                <a:latin typeface="Arial" charset="0"/>
              </a:rPr>
              <a:t>….</a:t>
            </a:r>
            <a:r>
              <a:rPr lang="en-US" sz="4000" b="1">
                <a:solidFill>
                  <a:srgbClr val="C00000"/>
                </a:solidFill>
                <a:latin typeface="Arial" charset="0"/>
              </a:rPr>
              <a:t>nhờ lòng yêu nước , vì mục đích giành độc lập tự do cho Tổ quốc…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edg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9"/>
          <p:cNvSpPr>
            <a:spLocks noChangeArrowheads="1"/>
          </p:cNvSpPr>
          <p:nvPr/>
        </p:nvSpPr>
        <p:spPr bwMode="auto">
          <a:xfrm>
            <a:off x="0" y="2895600"/>
            <a:ext cx="8915400" cy="3962400"/>
          </a:xfrm>
          <a:prstGeom prst="cloudCallout">
            <a:avLst>
              <a:gd name="adj1" fmla="val -18806"/>
              <a:gd name="adj2" fmla="val 44616"/>
            </a:avLst>
          </a:prstGeom>
          <a:ln>
            <a:headEnd/>
            <a:tailEnd/>
          </a:ln>
        </p:spPr>
        <p:style>
          <a:lnRef idx="1">
            <a:schemeClr val="accent3"/>
          </a:lnRef>
          <a:fillRef idx="2">
            <a:schemeClr val="accent3"/>
          </a:fillRef>
          <a:effectRef idx="1">
            <a:schemeClr val="accent3"/>
          </a:effectRef>
          <a:fontRef idx="minor">
            <a:schemeClr val="dk1"/>
          </a:fontRef>
        </p:style>
        <p:txBody>
          <a:bodyPr/>
          <a:lstStyle/>
          <a:p>
            <a:pPr algn="ctr">
              <a:defRPr/>
            </a:pPr>
            <a:r>
              <a:rPr lang="en-US" sz="2800" b="1" dirty="0" err="1">
                <a:solidFill>
                  <a:srgbClr val="FF0000"/>
                </a:solidFill>
                <a:latin typeface="Arial"/>
              </a:rPr>
              <a:t>Nội</a:t>
            </a:r>
            <a:r>
              <a:rPr lang="en-US" sz="2800" b="1" dirty="0">
                <a:solidFill>
                  <a:srgbClr val="FF0000"/>
                </a:solidFill>
                <a:latin typeface="Arial"/>
              </a:rPr>
              <a:t> dung</a:t>
            </a:r>
            <a:r>
              <a:rPr lang="en-US" sz="2800" b="1" dirty="0">
                <a:latin typeface="Arial"/>
              </a:rPr>
              <a:t>: Ca </a:t>
            </a:r>
            <a:r>
              <a:rPr lang="en-US" sz="2800" b="1" dirty="0" err="1">
                <a:latin typeface="Arial"/>
              </a:rPr>
              <a:t>ngợi</a:t>
            </a:r>
            <a:r>
              <a:rPr lang="en-US" sz="2800" b="1" dirty="0">
                <a:latin typeface="Arial"/>
              </a:rPr>
              <a:t> </a:t>
            </a:r>
            <a:r>
              <a:rPr lang="en-US" sz="2800" b="1" dirty="0" err="1">
                <a:latin typeface="Arial"/>
              </a:rPr>
              <a:t>anh</a:t>
            </a:r>
            <a:r>
              <a:rPr lang="en-US" sz="2800" b="1" dirty="0">
                <a:latin typeface="Arial"/>
              </a:rPr>
              <a:t> </a:t>
            </a:r>
            <a:r>
              <a:rPr lang="en-US" sz="2800" b="1" dirty="0" err="1">
                <a:latin typeface="Arial"/>
              </a:rPr>
              <a:t>hùng</a:t>
            </a:r>
            <a:r>
              <a:rPr lang="en-US" sz="2800" b="1" dirty="0">
                <a:latin typeface="Arial"/>
              </a:rPr>
              <a:t> Lao </a:t>
            </a:r>
            <a:r>
              <a:rPr lang="en-US" sz="2800" b="1" dirty="0" err="1">
                <a:latin typeface="Arial"/>
              </a:rPr>
              <a:t>động</a:t>
            </a:r>
            <a:r>
              <a:rPr lang="en-US" sz="2800" b="1" dirty="0">
                <a:latin typeface="Arial"/>
              </a:rPr>
              <a:t> </a:t>
            </a:r>
            <a:r>
              <a:rPr lang="en-US" sz="2800" b="1" dirty="0" err="1">
                <a:latin typeface="Arial"/>
              </a:rPr>
              <a:t>Trần</a:t>
            </a:r>
            <a:r>
              <a:rPr lang="en-US" sz="2800" b="1" dirty="0">
                <a:latin typeface="Arial"/>
              </a:rPr>
              <a:t> </a:t>
            </a:r>
            <a:r>
              <a:rPr lang="en-US" sz="2800" b="1" dirty="0" err="1">
                <a:latin typeface="Arial"/>
              </a:rPr>
              <a:t>Đại</a:t>
            </a:r>
            <a:r>
              <a:rPr lang="en-US" sz="2800" b="1" dirty="0">
                <a:latin typeface="Arial"/>
              </a:rPr>
              <a:t> </a:t>
            </a:r>
            <a:r>
              <a:rPr lang="en-US" sz="2800" b="1" dirty="0" err="1">
                <a:latin typeface="Arial"/>
              </a:rPr>
              <a:t>Nghĩa</a:t>
            </a:r>
            <a:r>
              <a:rPr lang="en-US" sz="2800" b="1" dirty="0">
                <a:latin typeface="Arial"/>
              </a:rPr>
              <a:t> </a:t>
            </a:r>
            <a:r>
              <a:rPr lang="en-US" sz="2800" b="1" dirty="0" err="1">
                <a:latin typeface="Arial"/>
              </a:rPr>
              <a:t>đã</a:t>
            </a:r>
            <a:r>
              <a:rPr lang="en-US" sz="2800" b="1" dirty="0">
                <a:latin typeface="Arial"/>
              </a:rPr>
              <a:t> </a:t>
            </a:r>
            <a:r>
              <a:rPr lang="en-US" sz="2800" b="1" dirty="0" err="1">
                <a:latin typeface="Arial"/>
              </a:rPr>
              <a:t>có</a:t>
            </a:r>
            <a:r>
              <a:rPr lang="en-US" sz="2800" b="1" dirty="0">
                <a:latin typeface="Arial"/>
              </a:rPr>
              <a:t> </a:t>
            </a:r>
            <a:r>
              <a:rPr lang="en-US" sz="2800" b="1" dirty="0" err="1">
                <a:latin typeface="Arial"/>
              </a:rPr>
              <a:t>những</a:t>
            </a:r>
            <a:r>
              <a:rPr lang="en-US" sz="2800" b="1" dirty="0">
                <a:latin typeface="Arial"/>
              </a:rPr>
              <a:t> </a:t>
            </a:r>
            <a:r>
              <a:rPr lang="en-US" sz="2800" b="1" dirty="0" err="1">
                <a:latin typeface="Arial"/>
              </a:rPr>
              <a:t>cống</a:t>
            </a:r>
            <a:r>
              <a:rPr lang="en-US" sz="2800" b="1" dirty="0">
                <a:latin typeface="Arial"/>
              </a:rPr>
              <a:t> </a:t>
            </a:r>
            <a:r>
              <a:rPr lang="en-US" sz="2800" b="1" dirty="0" err="1">
                <a:latin typeface="Arial"/>
              </a:rPr>
              <a:t>hiến</a:t>
            </a:r>
            <a:r>
              <a:rPr lang="en-US" sz="2800" b="1" dirty="0">
                <a:latin typeface="Arial"/>
              </a:rPr>
              <a:t> </a:t>
            </a:r>
            <a:r>
              <a:rPr lang="en-US" sz="2800" b="1" dirty="0" err="1">
                <a:latin typeface="Arial"/>
              </a:rPr>
              <a:t>xuất</a:t>
            </a:r>
            <a:r>
              <a:rPr lang="en-US" sz="2800" b="1" dirty="0">
                <a:latin typeface="Arial"/>
              </a:rPr>
              <a:t> </a:t>
            </a:r>
            <a:r>
              <a:rPr lang="en-US" sz="2800" b="1" dirty="0" err="1">
                <a:latin typeface="Arial"/>
              </a:rPr>
              <a:t>sắc</a:t>
            </a:r>
            <a:r>
              <a:rPr lang="en-US" sz="2800" b="1" dirty="0">
                <a:latin typeface="Arial"/>
              </a:rPr>
              <a:t> </a:t>
            </a:r>
            <a:r>
              <a:rPr lang="en-US" sz="2800" b="1" dirty="0" err="1">
                <a:latin typeface="Arial"/>
              </a:rPr>
              <a:t>cho</a:t>
            </a:r>
            <a:r>
              <a:rPr lang="en-US" sz="2800" b="1" dirty="0">
                <a:latin typeface="Arial"/>
              </a:rPr>
              <a:t> </a:t>
            </a:r>
            <a:r>
              <a:rPr lang="en-US" sz="2800" b="1" dirty="0" err="1">
                <a:latin typeface="Arial"/>
              </a:rPr>
              <a:t>sự</a:t>
            </a:r>
            <a:r>
              <a:rPr lang="en-US" sz="2800" b="1" dirty="0">
                <a:latin typeface="Arial"/>
              </a:rPr>
              <a:t> </a:t>
            </a:r>
            <a:r>
              <a:rPr lang="en-US" sz="2800" b="1" dirty="0" err="1">
                <a:latin typeface="Arial"/>
              </a:rPr>
              <a:t>nghiệp</a:t>
            </a:r>
            <a:r>
              <a:rPr lang="en-US" sz="2800" b="1" dirty="0">
                <a:latin typeface="Arial"/>
              </a:rPr>
              <a:t> </a:t>
            </a:r>
            <a:r>
              <a:rPr lang="en-US" sz="2800" b="1" dirty="0" err="1">
                <a:latin typeface="Arial"/>
              </a:rPr>
              <a:t>quốc</a:t>
            </a:r>
            <a:r>
              <a:rPr lang="en-US" sz="2800" b="1" dirty="0">
                <a:latin typeface="Arial"/>
              </a:rPr>
              <a:t> </a:t>
            </a:r>
            <a:r>
              <a:rPr lang="en-US" sz="2800" b="1" dirty="0" err="1">
                <a:latin typeface="Arial"/>
              </a:rPr>
              <a:t>phòng</a:t>
            </a:r>
            <a:r>
              <a:rPr lang="en-US" sz="2800" b="1" dirty="0">
                <a:latin typeface="Arial"/>
              </a:rPr>
              <a:t> </a:t>
            </a:r>
            <a:r>
              <a:rPr lang="en-US" sz="2800" b="1" dirty="0" err="1">
                <a:latin typeface="Arial"/>
              </a:rPr>
              <a:t>và</a:t>
            </a:r>
            <a:r>
              <a:rPr lang="en-US" sz="2800" b="1" dirty="0">
                <a:latin typeface="Arial"/>
              </a:rPr>
              <a:t> </a:t>
            </a:r>
            <a:r>
              <a:rPr lang="en-US" sz="2800" b="1" dirty="0" err="1">
                <a:latin typeface="Arial"/>
              </a:rPr>
              <a:t>xây</a:t>
            </a:r>
            <a:r>
              <a:rPr lang="en-US" sz="2800" b="1" dirty="0">
                <a:latin typeface="Arial"/>
              </a:rPr>
              <a:t> </a:t>
            </a:r>
            <a:r>
              <a:rPr lang="en-US" sz="2800" b="1" dirty="0" err="1">
                <a:latin typeface="Arial"/>
              </a:rPr>
              <a:t>dựng</a:t>
            </a:r>
            <a:r>
              <a:rPr lang="en-US" sz="2800" b="1" dirty="0">
                <a:latin typeface="Arial"/>
              </a:rPr>
              <a:t> </a:t>
            </a:r>
            <a:r>
              <a:rPr lang="en-US" sz="2800" b="1" dirty="0" err="1">
                <a:latin typeface="Arial"/>
              </a:rPr>
              <a:t>nền</a:t>
            </a:r>
            <a:r>
              <a:rPr lang="en-US" sz="2800" b="1" dirty="0">
                <a:latin typeface="Arial"/>
              </a:rPr>
              <a:t> </a:t>
            </a:r>
            <a:r>
              <a:rPr lang="en-US" sz="2800" b="1" dirty="0" err="1">
                <a:latin typeface="Arial"/>
              </a:rPr>
              <a:t>khoa</a:t>
            </a:r>
            <a:r>
              <a:rPr lang="en-US" sz="2800" b="1" dirty="0">
                <a:latin typeface="Arial"/>
              </a:rPr>
              <a:t> </a:t>
            </a:r>
            <a:r>
              <a:rPr lang="en-US" sz="2800" b="1" dirty="0" err="1">
                <a:latin typeface="Arial"/>
              </a:rPr>
              <a:t>học</a:t>
            </a:r>
            <a:r>
              <a:rPr lang="en-US" sz="2800" b="1" dirty="0">
                <a:latin typeface="Arial"/>
              </a:rPr>
              <a:t> </a:t>
            </a:r>
            <a:r>
              <a:rPr lang="en-US" sz="2800" b="1" dirty="0" err="1">
                <a:latin typeface="Arial"/>
              </a:rPr>
              <a:t>trẻ</a:t>
            </a:r>
            <a:r>
              <a:rPr lang="en-US" sz="2800" b="1" dirty="0">
                <a:latin typeface="Arial"/>
              </a:rPr>
              <a:t> </a:t>
            </a:r>
            <a:r>
              <a:rPr lang="en-US" sz="2800" b="1" dirty="0" err="1">
                <a:latin typeface="Arial"/>
              </a:rPr>
              <a:t>của</a:t>
            </a:r>
            <a:r>
              <a:rPr lang="en-US" sz="2800" b="1" dirty="0">
                <a:latin typeface="Arial"/>
              </a:rPr>
              <a:t> </a:t>
            </a:r>
            <a:r>
              <a:rPr lang="en-US" sz="2800" b="1" dirty="0" err="1">
                <a:latin typeface="Arial"/>
              </a:rPr>
              <a:t>đất</a:t>
            </a:r>
            <a:r>
              <a:rPr lang="en-US" sz="2800" b="1" dirty="0">
                <a:latin typeface="Arial"/>
              </a:rPr>
              <a:t> </a:t>
            </a:r>
            <a:r>
              <a:rPr lang="en-US" sz="2800" b="1" dirty="0" err="1">
                <a:latin typeface="Arial"/>
              </a:rPr>
              <a:t>nước</a:t>
            </a:r>
            <a:endParaRPr lang="en-US" sz="2800" b="1" dirty="0">
              <a:latin typeface="Arial"/>
            </a:endParaRPr>
          </a:p>
        </p:txBody>
      </p:sp>
      <p:sp>
        <p:nvSpPr>
          <p:cNvPr id="5" name="Text Box 11"/>
          <p:cNvSpPr txBox="1">
            <a:spLocks noChangeArrowheads="1"/>
          </p:cNvSpPr>
          <p:nvPr/>
        </p:nvSpPr>
        <p:spPr bwMode="auto">
          <a:xfrm>
            <a:off x="457200" y="1676400"/>
            <a:ext cx="8305800" cy="954088"/>
          </a:xfrm>
          <a:prstGeom prst="rect">
            <a:avLst/>
          </a:prstGeom>
          <a:noFill/>
          <a:ln w="9525">
            <a:noFill/>
            <a:miter lim="800000"/>
            <a:headEnd/>
            <a:tailEnd/>
          </a:ln>
          <a:effectLst/>
        </p:spPr>
        <p:txBody>
          <a:bodyPr>
            <a:spAutoFit/>
          </a:bodyPr>
          <a:lstStyle/>
          <a:p>
            <a:pPr>
              <a:spcBef>
                <a:spcPct val="50000"/>
              </a:spcBef>
              <a:defRPr/>
            </a:pPr>
            <a:r>
              <a:rPr lang="en-US" sz="2800" b="1" dirty="0" err="1">
                <a:solidFill>
                  <a:schemeClr val="accent1">
                    <a:lumMod val="75000"/>
                  </a:schemeClr>
                </a:solidFill>
                <a:latin typeface="Arial"/>
              </a:rPr>
              <a:t>Em</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hãy</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trao</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đổi</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cùng</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bạn</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bên</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cạnh</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tìm</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nội</a:t>
            </a:r>
            <a:r>
              <a:rPr lang="en-US" sz="2800" b="1" dirty="0">
                <a:solidFill>
                  <a:schemeClr val="accent1">
                    <a:lumMod val="75000"/>
                  </a:schemeClr>
                </a:solidFill>
                <a:latin typeface="Arial"/>
              </a:rPr>
              <a:t> dung </a:t>
            </a:r>
            <a:r>
              <a:rPr lang="en-US" sz="2800" b="1" dirty="0" err="1">
                <a:solidFill>
                  <a:schemeClr val="accent1">
                    <a:lumMod val="75000"/>
                  </a:schemeClr>
                </a:solidFill>
                <a:latin typeface="Arial"/>
              </a:rPr>
              <a:t>của</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bài</a:t>
            </a:r>
            <a:r>
              <a:rPr lang="en-US" sz="2800" b="1" dirty="0">
                <a:solidFill>
                  <a:schemeClr val="accent1">
                    <a:lumMod val="75000"/>
                  </a:schemeClr>
                </a:solidFill>
                <a:latin typeface="Arial"/>
              </a:rPr>
              <a:t> ca </a:t>
            </a:r>
            <a:r>
              <a:rPr lang="en-US" sz="2800" b="1" dirty="0" err="1">
                <a:solidFill>
                  <a:schemeClr val="accent1">
                    <a:lumMod val="75000"/>
                  </a:schemeClr>
                </a:solidFill>
                <a:latin typeface="Arial"/>
              </a:rPr>
              <a:t>ngợi</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ai</a:t>
            </a:r>
            <a:r>
              <a:rPr lang="en-US" sz="2800" b="1" dirty="0">
                <a:solidFill>
                  <a:schemeClr val="accent1">
                    <a:lumMod val="75000"/>
                  </a:schemeClr>
                </a:solidFill>
                <a:latin typeface="Arial"/>
              </a:rPr>
              <a:t>, ca </a:t>
            </a:r>
            <a:r>
              <a:rPr lang="en-US" sz="2800" b="1" dirty="0" err="1">
                <a:solidFill>
                  <a:schemeClr val="accent1">
                    <a:lumMod val="75000"/>
                  </a:schemeClr>
                </a:solidFill>
                <a:latin typeface="Arial"/>
              </a:rPr>
              <a:t>ngợi</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về</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điều</a:t>
            </a:r>
            <a:r>
              <a:rPr lang="en-US" sz="2800" b="1" dirty="0">
                <a:solidFill>
                  <a:schemeClr val="accent1">
                    <a:lumMod val="75000"/>
                  </a:schemeClr>
                </a:solidFill>
                <a:latin typeface="Arial"/>
              </a:rPr>
              <a:t> </a:t>
            </a:r>
            <a:r>
              <a:rPr lang="en-US" sz="2800" b="1" dirty="0" err="1">
                <a:solidFill>
                  <a:schemeClr val="accent1">
                    <a:lumMod val="75000"/>
                  </a:schemeClr>
                </a:solidFill>
                <a:latin typeface="Arial"/>
              </a:rPr>
              <a:t>gì</a:t>
            </a:r>
            <a:r>
              <a:rPr lang="en-US" sz="2800" b="1" dirty="0">
                <a:solidFill>
                  <a:schemeClr val="accent1">
                    <a:lumMod val="75000"/>
                  </a:schemeClr>
                </a:solidFill>
                <a:latin typeface="Arial"/>
              </a:rPr>
              <a:t>?</a:t>
            </a:r>
          </a:p>
        </p:txBody>
      </p:sp>
      <p:sp>
        <p:nvSpPr>
          <p:cNvPr id="20486" name="Text Box 9"/>
          <p:cNvSpPr txBox="1">
            <a:spLocks noChangeArrowheads="1"/>
          </p:cNvSpPr>
          <p:nvPr/>
        </p:nvSpPr>
        <p:spPr bwMode="auto">
          <a:xfrm>
            <a:off x="1219200" y="0"/>
            <a:ext cx="7239000" cy="862013"/>
          </a:xfrm>
          <a:prstGeom prst="rect">
            <a:avLst/>
          </a:prstGeom>
          <a:noFill/>
          <a:ln w="9525">
            <a:noFill/>
            <a:miter lim="800000"/>
            <a:headEnd/>
            <a:tailEnd/>
          </a:ln>
        </p:spPr>
        <p:txBody>
          <a:bodyPr>
            <a:spAutoFit/>
          </a:bodyPr>
          <a:lstStyle/>
          <a:p>
            <a:pPr algn="ctr" eaLnBrk="0" hangingPunct="0">
              <a:spcBef>
                <a:spcPct val="50000"/>
              </a:spcBef>
            </a:pPr>
            <a:endParaRPr lang="en-US" sz="2000" b="1">
              <a:solidFill>
                <a:srgbClr val="C00000"/>
              </a:solidFill>
              <a:latin typeface="Arial" charset="0"/>
            </a:endParaRPr>
          </a:p>
          <a:p>
            <a:pPr algn="ctr" eaLnBrk="0" hangingPunct="0">
              <a:spcBef>
                <a:spcPct val="50000"/>
              </a:spcBef>
            </a:pPr>
            <a:r>
              <a:rPr lang="en-US" sz="2000" b="1" u="sng">
                <a:solidFill>
                  <a:srgbClr val="C00000"/>
                </a:solidFill>
                <a:latin typeface="Arial" charset="0"/>
              </a:rPr>
              <a:t>Tập đọc</a:t>
            </a:r>
            <a:endParaRPr lang="en-US" sz="2000" b="1">
              <a:solidFill>
                <a:srgbClr val="C00000"/>
              </a:solidFill>
              <a:latin typeface="Arial" charset="0"/>
            </a:endParaRPr>
          </a:p>
        </p:txBody>
      </p:sp>
      <p:sp>
        <p:nvSpPr>
          <p:cNvPr id="20487" name="Text Box 10"/>
          <p:cNvSpPr txBox="1">
            <a:spLocks noChangeArrowheads="1"/>
          </p:cNvSpPr>
          <p:nvPr/>
        </p:nvSpPr>
        <p:spPr bwMode="auto">
          <a:xfrm>
            <a:off x="381000" y="914400"/>
            <a:ext cx="87630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3886200" y="2895600"/>
            <a:ext cx="1066800" cy="3255963"/>
          </a:xfrm>
          <a:prstGeom prst="rect">
            <a:avLst/>
          </a:prstGeom>
          <a:noFill/>
          <a:ln w="9525">
            <a:noFill/>
            <a:miter lim="800000"/>
            <a:headEnd/>
            <a:tailEnd/>
          </a:ln>
        </p:spPr>
        <p:txBody>
          <a:bodyPr>
            <a:spAutoFit/>
          </a:bodyPr>
          <a:lstStyle/>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p:txBody>
      </p:sp>
      <p:pic>
        <p:nvPicPr>
          <p:cNvPr id="21507" name="Picture 17" descr="POINSET2"/>
          <p:cNvPicPr>
            <a:picLocks noChangeAspect="1" noChangeArrowheads="1"/>
          </p:cNvPicPr>
          <p:nvPr/>
        </p:nvPicPr>
        <p:blipFill>
          <a:blip r:embed="rId2"/>
          <a:srcRect/>
          <a:stretch>
            <a:fillRect/>
          </a:stretch>
        </p:blipFill>
        <p:spPr bwMode="auto">
          <a:xfrm rot="-10573011">
            <a:off x="6948488" y="5519738"/>
            <a:ext cx="2187575" cy="1295400"/>
          </a:xfrm>
          <a:prstGeom prst="rect">
            <a:avLst/>
          </a:prstGeom>
          <a:noFill/>
          <a:ln w="9525">
            <a:noFill/>
            <a:miter lim="800000"/>
            <a:headEnd/>
            <a:tailEnd/>
          </a:ln>
        </p:spPr>
      </p:pic>
      <p:pic>
        <p:nvPicPr>
          <p:cNvPr id="21508" name="Picture 18" descr="POINSET2"/>
          <p:cNvPicPr>
            <a:picLocks noChangeAspect="1" noChangeArrowheads="1"/>
          </p:cNvPicPr>
          <p:nvPr/>
        </p:nvPicPr>
        <p:blipFill>
          <a:blip r:embed="rId2"/>
          <a:srcRect/>
          <a:stretch>
            <a:fillRect/>
          </a:stretch>
        </p:blipFill>
        <p:spPr bwMode="auto">
          <a:xfrm>
            <a:off x="0" y="0"/>
            <a:ext cx="2187575" cy="1295400"/>
          </a:xfrm>
          <a:prstGeom prst="rect">
            <a:avLst/>
          </a:prstGeom>
          <a:noFill/>
          <a:ln w="9525">
            <a:noFill/>
            <a:miter lim="800000"/>
            <a:headEnd/>
            <a:tailEnd/>
          </a:ln>
        </p:spPr>
      </p:pic>
      <p:sp>
        <p:nvSpPr>
          <p:cNvPr id="149523" name="WordArt 19"/>
          <p:cNvSpPr>
            <a:spLocks noChangeArrowheads="1" noChangeShapeType="1" noTextEdit="1"/>
          </p:cNvSpPr>
          <p:nvPr/>
        </p:nvSpPr>
        <p:spPr bwMode="auto">
          <a:xfrm>
            <a:off x="1752600" y="609600"/>
            <a:ext cx="6124575" cy="762000"/>
          </a:xfrm>
          <a:prstGeom prst="rect">
            <a:avLst/>
          </a:prstGeom>
        </p:spPr>
        <p:txBody>
          <a:bodyPr wrap="none" fromWordArt="1">
            <a:prstTxWarp prst="textPlain">
              <a:avLst>
                <a:gd name="adj" fmla="val 50000"/>
              </a:avLst>
            </a:prstTxWarp>
          </a:bodyPr>
          <a:lstStyle/>
          <a:p>
            <a:pPr algn="ctr"/>
            <a:r>
              <a:rPr lang="en-US" sz="4400" b="1" kern="10">
                <a:ln w="12700">
                  <a:solidFill>
                    <a:srgbClr val="FF0000"/>
                  </a:solidFill>
                  <a:round/>
                  <a:headEnd/>
                  <a:tailEnd/>
                </a:ln>
                <a:solidFill>
                  <a:schemeClr val="tx2"/>
                </a:solidFill>
                <a:effectLst>
                  <a:outerShdw dist="35921" dir="2700000" sy="50000" kx="2115830" algn="bl" rotWithShape="0">
                    <a:srgbClr val="C0C0C0">
                      <a:alpha val="79999"/>
                    </a:srgbClr>
                  </a:outerShdw>
                </a:effectLst>
                <a:latin typeface="Arial"/>
                <a:cs typeface="Arial"/>
              </a:rPr>
              <a:t>LUYỆN ĐỌC DIỄN CẢM</a:t>
            </a:r>
          </a:p>
        </p:txBody>
      </p:sp>
      <p:sp>
        <p:nvSpPr>
          <p:cNvPr id="21510" name="Text Box 20"/>
          <p:cNvSpPr txBox="1">
            <a:spLocks noChangeArrowheads="1"/>
          </p:cNvSpPr>
          <p:nvPr/>
        </p:nvSpPr>
        <p:spPr bwMode="auto">
          <a:xfrm>
            <a:off x="228600" y="1600200"/>
            <a:ext cx="8686800" cy="3970338"/>
          </a:xfrm>
          <a:prstGeom prst="rect">
            <a:avLst/>
          </a:prstGeom>
          <a:noFill/>
          <a:ln w="9525">
            <a:noFill/>
            <a:miter lim="800000"/>
            <a:headEnd/>
            <a:tailEnd/>
          </a:ln>
        </p:spPr>
        <p:txBody>
          <a:bodyPr>
            <a:spAutoFit/>
          </a:bodyPr>
          <a:lstStyle/>
          <a:p>
            <a:r>
              <a:rPr lang="en-US" sz="3600" b="1">
                <a:latin typeface="Arial" charset="0"/>
              </a:rPr>
              <a:t>    Bên cạnh những cống hiến xuất sắc cho sự nghiệp quốc phòng, Giáo sư Trần Đại Nghĩa còn có công lớn trong việc xây dựng nền khoa học trẻ tuổi của nước nhà. Nhiều năm liền, ông giữ cương vị Chủ nhiệm Uỷ ban Khoa học và Kĩ thuật Nhà nước.</a:t>
            </a:r>
          </a:p>
        </p:txBody>
      </p:sp>
      <p:sp>
        <p:nvSpPr>
          <p:cNvPr id="149525" name="Line 21"/>
          <p:cNvSpPr>
            <a:spLocks noChangeShapeType="1"/>
          </p:cNvSpPr>
          <p:nvPr/>
        </p:nvSpPr>
        <p:spPr bwMode="auto">
          <a:xfrm>
            <a:off x="6172200" y="2133600"/>
            <a:ext cx="1447800" cy="0"/>
          </a:xfrm>
          <a:prstGeom prst="line">
            <a:avLst/>
          </a:prstGeom>
          <a:noFill/>
          <a:ln w="38100">
            <a:solidFill>
              <a:srgbClr val="FF0000"/>
            </a:solidFill>
            <a:round/>
            <a:headEnd/>
            <a:tailEnd/>
          </a:ln>
        </p:spPr>
        <p:txBody>
          <a:bodyPr/>
          <a:lstStyle/>
          <a:p>
            <a:endParaRPr lang="en-US"/>
          </a:p>
        </p:txBody>
      </p:sp>
      <p:sp>
        <p:nvSpPr>
          <p:cNvPr id="149526" name="Line 22"/>
          <p:cNvSpPr>
            <a:spLocks noChangeShapeType="1"/>
          </p:cNvSpPr>
          <p:nvPr/>
        </p:nvSpPr>
        <p:spPr bwMode="auto">
          <a:xfrm>
            <a:off x="414338" y="2695575"/>
            <a:ext cx="1676400" cy="0"/>
          </a:xfrm>
          <a:prstGeom prst="line">
            <a:avLst/>
          </a:prstGeom>
          <a:noFill/>
          <a:ln w="38100">
            <a:solidFill>
              <a:srgbClr val="FF0000"/>
            </a:solidFill>
            <a:round/>
            <a:headEnd/>
            <a:tailEnd/>
          </a:ln>
        </p:spPr>
        <p:txBody>
          <a:bodyPr/>
          <a:lstStyle/>
          <a:p>
            <a:endParaRPr lang="en-US"/>
          </a:p>
        </p:txBody>
      </p:sp>
      <p:sp>
        <p:nvSpPr>
          <p:cNvPr id="149528" name="Line 24"/>
          <p:cNvSpPr>
            <a:spLocks noChangeShapeType="1"/>
          </p:cNvSpPr>
          <p:nvPr/>
        </p:nvSpPr>
        <p:spPr bwMode="auto">
          <a:xfrm>
            <a:off x="2938463" y="3233738"/>
            <a:ext cx="1676400" cy="0"/>
          </a:xfrm>
          <a:prstGeom prst="line">
            <a:avLst/>
          </a:prstGeom>
          <a:noFill/>
          <a:ln w="38100">
            <a:solidFill>
              <a:srgbClr val="FF0000"/>
            </a:solidFill>
            <a:round/>
            <a:headEnd/>
            <a:tailEnd/>
          </a:ln>
        </p:spPr>
        <p:txBody>
          <a:bodyPr/>
          <a:lstStyle/>
          <a:p>
            <a:endParaRPr lang="en-US"/>
          </a:p>
        </p:txBody>
      </p:sp>
      <p:sp>
        <p:nvSpPr>
          <p:cNvPr id="149529" name="Line 25"/>
          <p:cNvSpPr>
            <a:spLocks noChangeShapeType="1"/>
          </p:cNvSpPr>
          <p:nvPr/>
        </p:nvSpPr>
        <p:spPr bwMode="auto">
          <a:xfrm>
            <a:off x="6934200" y="3200400"/>
            <a:ext cx="1676400" cy="0"/>
          </a:xfrm>
          <a:prstGeom prst="line">
            <a:avLst/>
          </a:prstGeom>
          <a:noFill/>
          <a:ln w="38100">
            <a:solidFill>
              <a:srgbClr val="FF0000"/>
            </a:solidFill>
            <a:round/>
            <a:headEnd/>
            <a:tailEnd/>
          </a:ln>
        </p:spPr>
        <p:txBody>
          <a:bodyPr/>
          <a:lstStyle/>
          <a:p>
            <a:endParaRPr lang="en-US"/>
          </a:p>
        </p:txBody>
      </p:sp>
      <p:sp>
        <p:nvSpPr>
          <p:cNvPr id="149530" name="Line 26"/>
          <p:cNvSpPr>
            <a:spLocks noChangeShapeType="1"/>
          </p:cNvSpPr>
          <p:nvPr/>
        </p:nvSpPr>
        <p:spPr bwMode="auto">
          <a:xfrm>
            <a:off x="2971800" y="3790950"/>
            <a:ext cx="1676400" cy="0"/>
          </a:xfrm>
          <a:prstGeom prst="line">
            <a:avLst/>
          </a:prstGeom>
          <a:noFill/>
          <a:ln w="38100">
            <a:solidFill>
              <a:srgbClr val="FF0000"/>
            </a:solidFill>
            <a:round/>
            <a:headEnd/>
            <a:tailEnd/>
          </a:ln>
        </p:spPr>
        <p:txBody>
          <a:bodyPr/>
          <a:lstStyle/>
          <a:p>
            <a:endParaRPr lang="en-US"/>
          </a:p>
        </p:txBody>
      </p:sp>
      <p:sp>
        <p:nvSpPr>
          <p:cNvPr id="149531" name="Line 27"/>
          <p:cNvSpPr>
            <a:spLocks noChangeShapeType="1"/>
          </p:cNvSpPr>
          <p:nvPr/>
        </p:nvSpPr>
        <p:spPr bwMode="auto">
          <a:xfrm>
            <a:off x="3857625" y="4314825"/>
            <a:ext cx="1676400" cy="0"/>
          </a:xfrm>
          <a:prstGeom prst="line">
            <a:avLst/>
          </a:prstGeom>
          <a:noFill/>
          <a:ln w="38100">
            <a:solidFill>
              <a:srgbClr val="FF0000"/>
            </a:solidFill>
            <a:round/>
            <a:headEnd/>
            <a:tailEnd/>
          </a:ln>
        </p:spPr>
        <p:txBody>
          <a:bodyPr/>
          <a:lstStyle/>
          <a:p>
            <a:endParaRPr lang="en-US"/>
          </a:p>
        </p:txBody>
      </p:sp>
      <p:sp>
        <p:nvSpPr>
          <p:cNvPr id="149532" name="Line 28"/>
          <p:cNvSpPr>
            <a:spLocks noChangeShapeType="1"/>
          </p:cNvSpPr>
          <p:nvPr/>
        </p:nvSpPr>
        <p:spPr bwMode="auto">
          <a:xfrm>
            <a:off x="1219200" y="4876800"/>
            <a:ext cx="1676400" cy="0"/>
          </a:xfrm>
          <a:prstGeom prst="line">
            <a:avLst/>
          </a:prstGeom>
          <a:noFill/>
          <a:ln w="38100">
            <a:solidFill>
              <a:srgbClr val="FF0000"/>
            </a:solidFill>
            <a:round/>
            <a:headEnd/>
            <a:tailEnd/>
          </a:ln>
        </p:spPr>
        <p:txBody>
          <a:bodyPr/>
          <a:lstStyle/>
          <a:p>
            <a:endParaRPr lang="en-US"/>
          </a:p>
        </p:txBody>
      </p:sp>
      <p:sp>
        <p:nvSpPr>
          <p:cNvPr id="149533" name="Line 29"/>
          <p:cNvSpPr>
            <a:spLocks noChangeShapeType="1"/>
          </p:cNvSpPr>
          <p:nvPr/>
        </p:nvSpPr>
        <p:spPr bwMode="auto">
          <a:xfrm>
            <a:off x="3733800" y="4876800"/>
            <a:ext cx="1676400" cy="0"/>
          </a:xfrm>
          <a:prstGeom prst="line">
            <a:avLst/>
          </a:prstGeom>
          <a:noFill/>
          <a:ln w="38100">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repeatCount="indefinite" fill="hold" grpId="0" nodeType="withEffect">
                                  <p:stCondLst>
                                    <p:cond delay="0"/>
                                  </p:stCondLst>
                                  <p:childTnLst>
                                    <p:animClr clrSpc="hsl" dir="cw">
                                      <p:cBhvr override="childStyle">
                                        <p:cTn id="6" dur="500" fill="hold"/>
                                        <p:tgtEl>
                                          <p:spTgt spid="149523"/>
                                        </p:tgtEl>
                                        <p:attrNameLst>
                                          <p:attrName>style.color</p:attrName>
                                        </p:attrNameLst>
                                      </p:cBhvr>
                                      <p:by>
                                        <p:hsl h="10842353" s="0" l="0"/>
                                      </p:by>
                                    </p:animClr>
                                    <p:animClr clrSpc="hsl" dir="cw">
                                      <p:cBhvr>
                                        <p:cTn id="7" dur="500" fill="hold"/>
                                        <p:tgtEl>
                                          <p:spTgt spid="149523"/>
                                        </p:tgtEl>
                                        <p:attrNameLst>
                                          <p:attrName>fillcolor</p:attrName>
                                        </p:attrNameLst>
                                      </p:cBhvr>
                                      <p:by>
                                        <p:hsl h="10842353" s="0" l="0"/>
                                      </p:by>
                                    </p:animClr>
                                    <p:animClr clrSpc="hsl" dir="cw">
                                      <p:cBhvr>
                                        <p:cTn id="8" dur="500" fill="hold"/>
                                        <p:tgtEl>
                                          <p:spTgt spid="149523"/>
                                        </p:tgtEl>
                                        <p:attrNameLst>
                                          <p:attrName>stroke.color</p:attrName>
                                        </p:attrNameLst>
                                      </p:cBhvr>
                                      <p:by>
                                        <p:hsl h="10842353" s="0" l="0"/>
                                      </p:by>
                                    </p:animClr>
                                    <p:set>
                                      <p:cBhvr>
                                        <p:cTn id="9" dur="500" fill="hold"/>
                                        <p:tgtEl>
                                          <p:spTgt spid="14952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9525"/>
                                        </p:tgtEl>
                                        <p:attrNameLst>
                                          <p:attrName>style.visibility</p:attrName>
                                        </p:attrNameLst>
                                      </p:cBhvr>
                                      <p:to>
                                        <p:strVal val="visible"/>
                                      </p:to>
                                    </p:set>
                                    <p:animEffect transition="in" filter="fade">
                                      <p:cBhvr>
                                        <p:cTn id="14" dur="2000"/>
                                        <p:tgtEl>
                                          <p:spTgt spid="14952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9526"/>
                                        </p:tgtEl>
                                        <p:attrNameLst>
                                          <p:attrName>style.visibility</p:attrName>
                                        </p:attrNameLst>
                                      </p:cBhvr>
                                      <p:to>
                                        <p:strVal val="visible"/>
                                      </p:to>
                                    </p:set>
                                    <p:animEffect transition="in" filter="fade">
                                      <p:cBhvr>
                                        <p:cTn id="19" dur="2000"/>
                                        <p:tgtEl>
                                          <p:spTgt spid="1495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9528"/>
                                        </p:tgtEl>
                                        <p:attrNameLst>
                                          <p:attrName>style.visibility</p:attrName>
                                        </p:attrNameLst>
                                      </p:cBhvr>
                                      <p:to>
                                        <p:strVal val="visible"/>
                                      </p:to>
                                    </p:set>
                                    <p:animEffect transition="in" filter="fade">
                                      <p:cBhvr>
                                        <p:cTn id="24" dur="2000"/>
                                        <p:tgtEl>
                                          <p:spTgt spid="14952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149529"/>
                                        </p:tgtEl>
                                        <p:attrNameLst>
                                          <p:attrName>style.visibility</p:attrName>
                                        </p:attrNameLst>
                                      </p:cBhvr>
                                      <p:to>
                                        <p:strVal val="visible"/>
                                      </p:to>
                                    </p:set>
                                    <p:anim to="" calcmode="lin" valueType="num">
                                      <p:cBhvr>
                                        <p:cTn id="29" dur="1" fill="hold"/>
                                        <p:tgtEl>
                                          <p:spTgt spid="149529"/>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49530"/>
                                        </p:tgtEl>
                                        <p:attrNameLst>
                                          <p:attrName>style.visibility</p:attrName>
                                        </p:attrNameLst>
                                      </p:cBhvr>
                                      <p:to>
                                        <p:strVal val="visible"/>
                                      </p:to>
                                    </p:set>
                                    <p:animEffect transition="in" filter="strips(downLeft)">
                                      <p:cBhvr>
                                        <p:cTn id="34" dur="500"/>
                                        <p:tgtEl>
                                          <p:spTgt spid="1495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149531"/>
                                        </p:tgtEl>
                                        <p:attrNameLst>
                                          <p:attrName>style.visibility</p:attrName>
                                        </p:attrNameLst>
                                      </p:cBhvr>
                                      <p:to>
                                        <p:strVal val="visible"/>
                                      </p:to>
                                    </p:set>
                                    <p:animEffect transition="in" filter="wheel(4)">
                                      <p:cBhvr>
                                        <p:cTn id="39" dur="2000"/>
                                        <p:tgtEl>
                                          <p:spTgt spid="14953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49532"/>
                                        </p:tgtEl>
                                        <p:attrNameLst>
                                          <p:attrName>style.visibility</p:attrName>
                                        </p:attrNameLst>
                                      </p:cBhvr>
                                      <p:to>
                                        <p:strVal val="visible"/>
                                      </p:to>
                                    </p:set>
                                    <p:animEffect transition="in" filter="wipe(down)">
                                      <p:cBhvr>
                                        <p:cTn id="44" dur="500"/>
                                        <p:tgtEl>
                                          <p:spTgt spid="14953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1" presetClass="entr" presetSubtype="4" fill="hold" grpId="0" nodeType="clickEffect">
                                  <p:stCondLst>
                                    <p:cond delay="0"/>
                                  </p:stCondLst>
                                  <p:childTnLst>
                                    <p:set>
                                      <p:cBhvr>
                                        <p:cTn id="48" dur="1" fill="hold">
                                          <p:stCondLst>
                                            <p:cond delay="0"/>
                                          </p:stCondLst>
                                        </p:cTn>
                                        <p:tgtEl>
                                          <p:spTgt spid="149533"/>
                                        </p:tgtEl>
                                        <p:attrNameLst>
                                          <p:attrName>style.visibility</p:attrName>
                                        </p:attrNameLst>
                                      </p:cBhvr>
                                      <p:to>
                                        <p:strVal val="visible"/>
                                      </p:to>
                                    </p:set>
                                    <p:animEffect transition="in" filter="wheel(4)">
                                      <p:cBhvr>
                                        <p:cTn id="49" dur="2000"/>
                                        <p:tgtEl>
                                          <p:spTgt spid="149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3" grpId="0" animBg="1"/>
      <p:bldP spid="149525" grpId="0" animBg="1"/>
      <p:bldP spid="149526" grpId="0" animBg="1"/>
      <p:bldP spid="149528" grpId="0" animBg="1"/>
      <p:bldP spid="149529" grpId="0" animBg="1"/>
      <p:bldP spid="149530" grpId="0" animBg="1"/>
      <p:bldP spid="149531" grpId="0" animBg="1"/>
      <p:bldP spid="149532" grpId="0" animBg="1"/>
      <p:bldP spid="1495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AutoShape 6"/>
          <p:cNvSpPr>
            <a:spLocks noChangeArrowheads="1"/>
          </p:cNvSpPr>
          <p:nvPr/>
        </p:nvSpPr>
        <p:spPr bwMode="auto">
          <a:xfrm>
            <a:off x="1676400" y="990600"/>
            <a:ext cx="6172200" cy="2286000"/>
          </a:xfrm>
          <a:prstGeom prst="wedgeEllipseCallout">
            <a:avLst>
              <a:gd name="adj1" fmla="val 13940"/>
              <a:gd name="adj2" fmla="val 48958"/>
            </a:avLst>
          </a:prstGeom>
          <a:gradFill rotWithShape="1">
            <a:gsLst>
              <a:gs pos="0">
                <a:schemeClr val="bg1"/>
              </a:gs>
              <a:gs pos="100000">
                <a:schemeClr val="accent2"/>
              </a:gs>
            </a:gsLst>
            <a:path path="rect">
              <a:fillToRect l="50000" t="50000" r="50000" b="50000"/>
            </a:path>
          </a:gradFill>
          <a:ln w="9525">
            <a:solidFill>
              <a:schemeClr val="tx1"/>
            </a:solidFill>
            <a:miter lim="800000"/>
            <a:headEnd/>
            <a:tailEnd/>
          </a:ln>
        </p:spPr>
        <p:txBody>
          <a:bodyPr/>
          <a:lstStyle/>
          <a:p>
            <a:pPr algn="ctr"/>
            <a:r>
              <a:rPr lang="en-US" sz="4000" b="1">
                <a:solidFill>
                  <a:srgbClr val="FF0066"/>
                </a:solidFill>
                <a:latin typeface="Arial" charset="0"/>
              </a:rPr>
              <a:t>Thi đua: “Ai đọc diễn cảm hay nhất’’</a:t>
            </a:r>
          </a:p>
        </p:txBody>
      </p:sp>
      <p:pic>
        <p:nvPicPr>
          <p:cNvPr id="22531" name="Picture 7" descr="DC14"/>
          <p:cNvPicPr preferRelativeResize="0">
            <a:picLocks noChangeArrowheads="1"/>
          </p:cNvPicPr>
          <p:nvPr/>
        </p:nvPicPr>
        <p:blipFill>
          <a:blip r:embed="rId2"/>
          <a:srcRect/>
          <a:stretch>
            <a:fillRect/>
          </a:stretch>
        </p:blipFill>
        <p:spPr bwMode="auto">
          <a:xfrm>
            <a:off x="381000" y="1447800"/>
            <a:ext cx="1316038" cy="2209800"/>
          </a:xfrm>
          <a:prstGeom prst="rect">
            <a:avLst/>
          </a:prstGeom>
          <a:noFill/>
          <a:ln w="9525">
            <a:noFill/>
            <a:miter lim="800000"/>
            <a:headEnd/>
            <a:tailEnd/>
          </a:ln>
        </p:spPr>
      </p:pic>
      <p:pic>
        <p:nvPicPr>
          <p:cNvPr id="22532" name="Picture 8" descr="DC14"/>
          <p:cNvPicPr preferRelativeResize="0">
            <a:picLocks noChangeArrowheads="1"/>
          </p:cNvPicPr>
          <p:nvPr/>
        </p:nvPicPr>
        <p:blipFill>
          <a:blip r:embed="rId2"/>
          <a:srcRect/>
          <a:stretch>
            <a:fillRect/>
          </a:stretch>
        </p:blipFill>
        <p:spPr bwMode="auto">
          <a:xfrm flipH="1">
            <a:off x="7696200" y="1447800"/>
            <a:ext cx="1295400" cy="2057400"/>
          </a:xfrm>
          <a:prstGeom prst="rect">
            <a:avLst/>
          </a:prstGeom>
          <a:noFill/>
          <a:ln w="9525">
            <a:noFill/>
            <a:miter lim="800000"/>
            <a:headEnd/>
            <a:tailEnd/>
          </a:ln>
        </p:spPr>
      </p:pic>
      <p:pic>
        <p:nvPicPr>
          <p:cNvPr id="17419" name="Picture 14" descr="Dungroi"/>
          <p:cNvPicPr>
            <a:picLocks noChangeAspect="1" noChangeArrowheads="1"/>
          </p:cNvPicPr>
          <p:nvPr/>
        </p:nvPicPr>
        <p:blipFill>
          <a:blip r:embed="rId3"/>
          <a:srcRect/>
          <a:stretch>
            <a:fillRect/>
          </a:stretch>
        </p:blipFill>
        <p:spPr bwMode="auto">
          <a:xfrm>
            <a:off x="3581400" y="4267200"/>
            <a:ext cx="1905000" cy="1223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repeatCount="10000" fill="hold" grpId="0" nodeType="withEffect">
                                  <p:stCondLst>
                                    <p:cond delay="0"/>
                                  </p:stCondLst>
                                  <p:iterate type="lt">
                                    <p:tmPct val="50000"/>
                                  </p:iterate>
                                  <p:childTnLst>
                                    <p:set>
                                      <p:cBhvr>
                                        <p:cTn id="6" dur="1" fill="hold">
                                          <p:stCondLst>
                                            <p:cond delay="0"/>
                                          </p:stCondLst>
                                        </p:cTn>
                                        <p:tgtEl>
                                          <p:spTgt spid="17414"/>
                                        </p:tgtEl>
                                        <p:attrNameLst>
                                          <p:attrName>style.visibility</p:attrName>
                                        </p:attrNameLst>
                                      </p:cBhvr>
                                      <p:to>
                                        <p:strVal val="visible"/>
                                      </p:to>
                                    </p:set>
                                    <p:anim calcmode="discrete" valueType="clr">
                                      <p:cBhvr override="childStyle">
                                        <p:cTn id="7" dur="500"/>
                                        <p:tgtEl>
                                          <p:spTgt spid="1741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7414"/>
                                        </p:tgtEl>
                                        <p:attrNameLst>
                                          <p:attrName>fillcolor</p:attrName>
                                        </p:attrNameLst>
                                      </p:cBhvr>
                                      <p:tavLst>
                                        <p:tav tm="0">
                                          <p:val>
                                            <p:clrVal>
                                              <a:schemeClr val="accent2"/>
                                            </p:clrVal>
                                          </p:val>
                                        </p:tav>
                                        <p:tav tm="50000">
                                          <p:val>
                                            <p:clrVal>
                                              <a:schemeClr val="hlink"/>
                                            </p:clrVal>
                                          </p:val>
                                        </p:tav>
                                      </p:tavLst>
                                    </p:anim>
                                    <p:set>
                                      <p:cBhvr>
                                        <p:cTn id="9" dur="500"/>
                                        <p:tgtEl>
                                          <p:spTgt spid="1741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repeatCount="4000" fill="hold" nodeType="clickEffect">
                                  <p:stCondLst>
                                    <p:cond delay="0"/>
                                  </p:stCondLst>
                                  <p:childTnLst>
                                    <p:set>
                                      <p:cBhvr>
                                        <p:cTn id="13" dur="1" fill="hold">
                                          <p:stCondLst>
                                            <p:cond delay="0"/>
                                          </p:stCondLst>
                                        </p:cTn>
                                        <p:tgtEl>
                                          <p:spTgt spid="17419"/>
                                        </p:tgtEl>
                                        <p:attrNameLst>
                                          <p:attrName>style.visibility</p:attrName>
                                        </p:attrNameLst>
                                      </p:cBhvr>
                                      <p:to>
                                        <p:strVal val="visible"/>
                                      </p:to>
                                    </p:set>
                                    <p:anim calcmode="lin" valueType="num">
                                      <p:cBhvr>
                                        <p:cTn id="14" dur="500" fill="hold"/>
                                        <p:tgtEl>
                                          <p:spTgt spid="17419"/>
                                        </p:tgtEl>
                                        <p:attrNameLst>
                                          <p:attrName>ppt_w</p:attrName>
                                        </p:attrNameLst>
                                      </p:cBhvr>
                                      <p:tavLst>
                                        <p:tav tm="0">
                                          <p:val>
                                            <p:fltVal val="0"/>
                                          </p:val>
                                        </p:tav>
                                        <p:tav tm="100000">
                                          <p:val>
                                            <p:strVal val="#ppt_w"/>
                                          </p:val>
                                        </p:tav>
                                      </p:tavLst>
                                    </p:anim>
                                    <p:anim calcmode="lin" valueType="num">
                                      <p:cBhvr>
                                        <p:cTn id="15" dur="500" fill="hold"/>
                                        <p:tgtEl>
                                          <p:spTgt spid="17419"/>
                                        </p:tgtEl>
                                        <p:attrNameLst>
                                          <p:attrName>ppt_h</p:attrName>
                                        </p:attrNameLst>
                                      </p:cBhvr>
                                      <p:tavLst>
                                        <p:tav tm="0">
                                          <p:val>
                                            <p:fltVal val="0"/>
                                          </p:val>
                                        </p:tav>
                                        <p:tav tm="100000">
                                          <p:val>
                                            <p:strVal val="#ppt_h"/>
                                          </p:val>
                                        </p:tav>
                                      </p:tavLst>
                                    </p:anim>
                                    <p:animEffect transition="in" filter="fade">
                                      <p:cBhvr>
                                        <p:cTn id="16"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7"/>
          <p:cNvSpPr txBox="1">
            <a:spLocks noChangeArrowheads="1"/>
          </p:cNvSpPr>
          <p:nvPr/>
        </p:nvSpPr>
        <p:spPr bwMode="auto">
          <a:xfrm>
            <a:off x="365125" y="1524000"/>
            <a:ext cx="8550275" cy="3416300"/>
          </a:xfrm>
          <a:prstGeom prst="rect">
            <a:avLst/>
          </a:prstGeom>
          <a:noFill/>
          <a:ln w="9525">
            <a:noFill/>
            <a:miter lim="800000"/>
            <a:headEnd/>
            <a:tailEnd/>
          </a:ln>
        </p:spPr>
        <p:txBody>
          <a:bodyPr>
            <a:spAutoFit/>
          </a:bodyPr>
          <a:lstStyle/>
          <a:p>
            <a:r>
              <a:rPr lang="en-US" sz="5400" b="1" u="sng">
                <a:latin typeface="Arial" charset="0"/>
              </a:rPr>
              <a:t>CÂU  2</a:t>
            </a:r>
            <a:r>
              <a:rPr lang="en-US" sz="5400" b="1">
                <a:latin typeface="Arial" charset="0"/>
              </a:rPr>
              <a:t>: Vì sao trống đồng là niềm tự hào chính đáng của người  Việt Nam ta?</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4"/>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a:hlinkClick r:id="rId2" action="ppaction://hlinksldjump"/>
          </p:cNvPr>
          <p:cNvSpPr txBox="1">
            <a:spLocks noChangeArrowheads="1"/>
          </p:cNvSpPr>
          <p:nvPr/>
        </p:nvSpPr>
        <p:spPr bwMode="auto">
          <a:xfrm>
            <a:off x="990600" y="1905000"/>
            <a:ext cx="7315200" cy="914400"/>
          </a:xfrm>
          <a:prstGeom prst="rect">
            <a:avLst/>
          </a:prstGeom>
          <a:noFill/>
          <a:ln w="9525">
            <a:noFill/>
            <a:miter lim="800000"/>
            <a:headEnd/>
            <a:tailEnd/>
          </a:ln>
        </p:spPr>
        <p:txBody>
          <a:bodyPr>
            <a:spAutoFit/>
          </a:bodyPr>
          <a:lstStyle/>
          <a:p>
            <a:pPr eaLnBrk="0" hangingPunct="0">
              <a:spcBef>
                <a:spcPct val="50000"/>
              </a:spcBef>
            </a:pPr>
            <a:endParaRPr lang="en-US" sz="5400" b="1">
              <a:solidFill>
                <a:srgbClr val="660066"/>
              </a:solidFill>
              <a:latin typeface="Arial" charset="0"/>
            </a:endParaRPr>
          </a:p>
        </p:txBody>
      </p:sp>
      <p:sp>
        <p:nvSpPr>
          <p:cNvPr id="8195" name="AutoShape 9">
            <a:hlinkClick r:id="rId2" action="ppaction://hlinksldjump"/>
          </p:cNvPr>
          <p:cNvSpPr>
            <a:spLocks noChangeArrowheads="1"/>
          </p:cNvSpPr>
          <p:nvPr/>
        </p:nvSpPr>
        <p:spPr bwMode="auto">
          <a:xfrm flipH="1">
            <a:off x="8458200" y="6477000"/>
            <a:ext cx="381000" cy="381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latin typeface="Arial" charset="0"/>
            </a:endParaRPr>
          </a:p>
        </p:txBody>
      </p:sp>
      <p:sp>
        <p:nvSpPr>
          <p:cNvPr id="13331" name="Text Box 19">
            <a:hlinkClick r:id="rId2" action="ppaction://hlinksldjump"/>
          </p:cNvPr>
          <p:cNvSpPr txBox="1">
            <a:spLocks noChangeArrowheads="1"/>
          </p:cNvSpPr>
          <p:nvPr/>
        </p:nvSpPr>
        <p:spPr bwMode="auto">
          <a:xfrm>
            <a:off x="457200" y="1524000"/>
            <a:ext cx="8382000" cy="4708525"/>
          </a:xfrm>
          <a:prstGeom prst="rect">
            <a:avLst/>
          </a:prstGeom>
          <a:noFill/>
          <a:ln w="9525">
            <a:noFill/>
            <a:miter lim="800000"/>
            <a:headEnd/>
            <a:tailEnd/>
          </a:ln>
        </p:spPr>
        <p:txBody>
          <a:bodyPr>
            <a:spAutoFit/>
          </a:bodyPr>
          <a:lstStyle/>
          <a:p>
            <a:pPr eaLnBrk="0" hangingPunct="0">
              <a:spcBef>
                <a:spcPct val="50000"/>
              </a:spcBef>
            </a:pPr>
            <a:r>
              <a:rPr lang="en-US" sz="6000" b="1">
                <a:solidFill>
                  <a:schemeClr val="accent1"/>
                </a:solidFill>
                <a:latin typeface="Arial" charset="0"/>
              </a:rPr>
              <a:t>Em hãy đọc đoạn mình yêu thích</a:t>
            </a:r>
            <a:r>
              <a:rPr lang="en-US" sz="3200">
                <a:solidFill>
                  <a:schemeClr val="accent1"/>
                </a:solidFill>
                <a:latin typeface="Arial" charset="0"/>
              </a:rPr>
              <a:t>  </a:t>
            </a:r>
            <a:r>
              <a:rPr lang="en-US" sz="6000" b="1">
                <a:solidFill>
                  <a:srgbClr val="000066"/>
                </a:solidFill>
                <a:latin typeface="Arial" charset="0"/>
              </a:rPr>
              <a:t>và nêu nội dung của bài </a:t>
            </a:r>
            <a:r>
              <a:rPr lang="en-US" sz="6000" b="1" i="1">
                <a:solidFill>
                  <a:srgbClr val="000066"/>
                </a:solidFill>
                <a:latin typeface="Arial" charset="0"/>
              </a:rPr>
              <a:t>Trống đồng Đông Sơn.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nodePh="1">
                                  <p:stCondLst>
                                    <p:cond delay="0"/>
                                  </p:stCondLst>
                                  <p:endCondLst>
                                    <p:cond evt="begin" delay="0">
                                      <p:tn val="5"/>
                                    </p:cond>
                                  </p:endCondLst>
                                  <p:childTnLst>
                                    <p:set>
                                      <p:cBhvr>
                                        <p:cTn id="6" dur="1" fill="hold">
                                          <p:stCondLst>
                                            <p:cond delay="0"/>
                                          </p:stCondLst>
                                        </p:cTn>
                                        <p:tgtEl>
                                          <p:spTgt spid="13316"/>
                                        </p:tgtEl>
                                        <p:attrNameLst>
                                          <p:attrName>style.visibility</p:attrName>
                                        </p:attrNameLst>
                                      </p:cBhvr>
                                      <p:to>
                                        <p:strVal val="visible"/>
                                      </p:to>
                                    </p:set>
                                    <p:anim to="" calcmode="lin" valueType="num">
                                      <p:cBhvr>
                                        <p:cTn id="7" dur="1" fill="hold"/>
                                        <p:tgtEl>
                                          <p:spTgt spid="1331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31"/>
                                        </p:tgtEl>
                                        <p:attrNameLst>
                                          <p:attrName>style.visibility</p:attrName>
                                        </p:attrNameLst>
                                      </p:cBhvr>
                                      <p:to>
                                        <p:strVal val="visible"/>
                                      </p:to>
                                    </p:set>
                                    <p:anim to="" calcmode="lin" valueType="num">
                                      <p:cBhvr>
                                        <p:cTn id="12" dur="1" fill="hold"/>
                                        <p:tgtEl>
                                          <p:spTgt spid="133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thieutuongtrandainghiaqz7">
            <a:hlinkClick r:id="rId3"/>
          </p:cNvPr>
          <p:cNvPicPr>
            <a:picLocks noChangeAspect="1" noChangeArrowheads="1"/>
          </p:cNvPicPr>
          <p:nvPr/>
        </p:nvPicPr>
        <p:blipFill>
          <a:blip r:embed="rId4"/>
          <a:srcRect/>
          <a:stretch>
            <a:fillRect/>
          </a:stretch>
        </p:blipFill>
        <p:spPr bwMode="auto">
          <a:xfrm>
            <a:off x="4876800" y="2057400"/>
            <a:ext cx="3657600" cy="3810000"/>
          </a:xfrm>
          <a:prstGeom prst="rect">
            <a:avLst/>
          </a:prstGeom>
          <a:gradFill rotWithShape="1">
            <a:gsLst>
              <a:gs pos="0">
                <a:schemeClr val="bg1"/>
              </a:gs>
              <a:gs pos="100000">
                <a:srgbClr val="FF00FF"/>
              </a:gs>
            </a:gsLst>
            <a:path path="shape">
              <a:fillToRect l="50000" t="50000" r="50000" b="50000"/>
            </a:path>
          </a:gradFill>
          <a:ln w="9525">
            <a:noFill/>
            <a:miter lim="800000"/>
            <a:headEnd/>
            <a:tailEnd/>
          </a:ln>
        </p:spPr>
      </p:pic>
      <p:pic>
        <p:nvPicPr>
          <p:cNvPr id="4106" name="Picture 10" descr="Vien_si_Tran_Dai_Nghia_0991384020">
            <a:hlinkClick r:id="rId5"/>
          </p:cNvPr>
          <p:cNvPicPr>
            <a:picLocks noChangeAspect="1" noChangeArrowheads="1"/>
          </p:cNvPicPr>
          <p:nvPr/>
        </p:nvPicPr>
        <p:blipFill>
          <a:blip r:embed="rId6"/>
          <a:srcRect/>
          <a:stretch>
            <a:fillRect/>
          </a:stretch>
        </p:blipFill>
        <p:spPr bwMode="auto">
          <a:xfrm>
            <a:off x="838200" y="2057400"/>
            <a:ext cx="3429000" cy="3733800"/>
          </a:xfrm>
          <a:prstGeom prst="rect">
            <a:avLst/>
          </a:prstGeom>
          <a:noFill/>
          <a:ln w="9525">
            <a:noFill/>
            <a:miter lim="800000"/>
            <a:headEnd/>
            <a:tailEnd/>
          </a:ln>
        </p:spPr>
      </p:pic>
      <p:sp>
        <p:nvSpPr>
          <p:cNvPr id="9220" name="Rectangle 15"/>
          <p:cNvSpPr>
            <a:spLocks noChangeArrowheads="1"/>
          </p:cNvSpPr>
          <p:nvPr/>
        </p:nvSpPr>
        <p:spPr bwMode="auto">
          <a:xfrm>
            <a:off x="1905000" y="76200"/>
            <a:ext cx="3870325" cy="954088"/>
          </a:xfrm>
          <a:prstGeom prst="rect">
            <a:avLst/>
          </a:prstGeom>
          <a:noFill/>
          <a:ln w="9525">
            <a:noFill/>
            <a:miter lim="800000"/>
            <a:headEnd/>
            <a:tailEnd/>
          </a:ln>
        </p:spPr>
        <p:txBody>
          <a:bodyPr wrap="none">
            <a:spAutoFit/>
          </a:bodyPr>
          <a:lstStyle/>
          <a:p>
            <a:endParaRPr lang="en-US" sz="2800" b="1">
              <a:solidFill>
                <a:srgbClr val="FF0066"/>
              </a:solidFill>
              <a:latin typeface="Arial" charset="0"/>
            </a:endParaRPr>
          </a:p>
          <a:p>
            <a:r>
              <a:rPr lang="en-US" sz="2800" b="1">
                <a:solidFill>
                  <a:srgbClr val="FF0066"/>
                </a:solidFill>
                <a:latin typeface="Arial" charset="0"/>
              </a:rPr>
              <a:t>                      Tập đọc:</a:t>
            </a:r>
          </a:p>
        </p:txBody>
      </p:sp>
      <p:sp>
        <p:nvSpPr>
          <p:cNvPr id="9" name="Rectangle 8"/>
          <p:cNvSpPr>
            <a:spLocks noChangeArrowheads="1" noChangeShapeType="1" noTextEdit="1"/>
          </p:cNvSpPr>
          <p:nvPr/>
        </p:nvSpPr>
        <p:spPr bwMode="auto">
          <a:xfrm>
            <a:off x="1447800" y="838200"/>
            <a:ext cx="7162800" cy="914400"/>
          </a:xfrm>
          <a:prstGeom prst="rect">
            <a:avLst/>
          </a:prstGeom>
        </p:spPr>
        <p:txBody>
          <a:bodyPr wrap="none" fromWordArt="1">
            <a:prstTxWarp prst="textPlain">
              <a:avLst>
                <a:gd name="adj" fmla="val 50000"/>
              </a:avLst>
            </a:prstTxWarp>
          </a:bodyPr>
          <a:lstStyle/>
          <a:p>
            <a:pPr algn="ctr"/>
            <a:r>
              <a:rPr lang="vi-VN" sz="3200" b="1" kern="10">
                <a:ln w="9525" algn="ctr">
                  <a:solidFill>
                    <a:srgbClr val="FFFF99"/>
                  </a:solidFill>
                  <a:round/>
                  <a:headEnd/>
                  <a:tailEnd/>
                </a:ln>
                <a:solidFill>
                  <a:srgbClr val="FF0000"/>
                </a:solidFill>
                <a:effectLst>
                  <a:outerShdw dist="35921" dir="2700000" algn="ctr" rotWithShape="0">
                    <a:srgbClr val="C0C0C0">
                      <a:alpha val="79999"/>
                    </a:srgbClr>
                  </a:outerShdw>
                </a:effectLst>
                <a:latin typeface="Arial"/>
                <a:cs typeface="Arial"/>
              </a:rPr>
              <a:t>Tiết 41: Anh hùng lao động Trần Đại Nghĩa</a:t>
            </a:r>
            <a:endParaRPr lang="en-US" sz="3200" b="1" kern="10">
              <a:ln w="9525" algn="ctr">
                <a:solidFill>
                  <a:srgbClr val="FFFF99"/>
                </a:solidFill>
                <a:round/>
                <a:headEnd/>
                <a:tailEnd/>
              </a:ln>
              <a:solidFill>
                <a:srgbClr val="FF0000"/>
              </a:solidFill>
              <a:effectLst>
                <a:outerShdw dist="35921" dir="2700000" algn="ctr"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subTnLst>
                                    <p:audio>
                                      <p:cMediaNode>
                                        <p:cTn display="0" masterRel="sameClick">
                                          <p:stCondLst>
                                            <p:cond evt="begin" delay="0">
                                              <p:tn val="5"/>
                                            </p:cond>
                                          </p:stCondLst>
                                          <p:endCondLst>
                                            <p:cond evt="onStopAudio" delay="0">
                                              <p:tgtEl>
                                                <p:sldTgt/>
                                              </p:tgtEl>
                                            </p:cond>
                                          </p:endCondLst>
                                        </p:cTn>
                                        <p:tgtEl>
                                          <p:sndTgt r:embed="rId2" name="am thanh 7.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4106"/>
                                        </p:tgtEl>
                                        <p:attrNameLst>
                                          <p:attrName>style.visibility</p:attrName>
                                        </p:attrNameLst>
                                      </p:cBhvr>
                                      <p:to>
                                        <p:strVal val="visible"/>
                                      </p:to>
                                    </p:set>
                                    <p:animEffect transition="in" filter="checkerboard(across)">
                                      <p:cBhvr>
                                        <p:cTn id="19" dur="500"/>
                                        <p:tgtEl>
                                          <p:spTgt spid="410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nodeType="clickEffect">
                                  <p:stCondLst>
                                    <p:cond delay="0"/>
                                  </p:stCondLst>
                                  <p:childTnLst>
                                    <p:set>
                                      <p:cBhvr>
                                        <p:cTn id="23" dur="1" fill="hold">
                                          <p:stCondLst>
                                            <p:cond delay="0"/>
                                          </p:stCondLst>
                                        </p:cTn>
                                        <p:tgtEl>
                                          <p:spTgt spid="4102"/>
                                        </p:tgtEl>
                                        <p:attrNameLst>
                                          <p:attrName>style.visibility</p:attrName>
                                        </p:attrNameLst>
                                      </p:cBhvr>
                                      <p:to>
                                        <p:strVal val="visible"/>
                                      </p:to>
                                    </p:set>
                                    <p:animEffect transition="in" filter="circle(in)">
                                      <p:cBhvr>
                                        <p:cTn id="24" dur="2000"/>
                                        <p:tgtEl>
                                          <p:spTgt spid="410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0" fill="hold"/>
                                        <p:tgtEl>
                                          <p:spTgt spid="9"/>
                                        </p:tgtEl>
                                        <p:attrNameLst>
                                          <p:attrName>ppt_w</p:attrName>
                                        </p:attrNameLst>
                                      </p:cBhvr>
                                      <p:tavLst>
                                        <p:tav tm="0">
                                          <p:val>
                                            <p:fltVal val="0"/>
                                          </p:val>
                                        </p:tav>
                                        <p:tav tm="100000">
                                          <p:val>
                                            <p:strVal val="#ppt_w"/>
                                          </p:val>
                                        </p:tav>
                                      </p:tavLst>
                                    </p:anim>
                                    <p:anim calcmode="lin" valueType="num">
                                      <p:cBhvr>
                                        <p:cTn id="30" dur="5000" fill="hold"/>
                                        <p:tgtEl>
                                          <p:spTgt spid="9"/>
                                        </p:tgtEl>
                                        <p:attrNameLst>
                                          <p:attrName>ppt_h</p:attrName>
                                        </p:attrNameLst>
                                      </p:cBhvr>
                                      <p:tavLst>
                                        <p:tav tm="0">
                                          <p:val>
                                            <p:fltVal val="0"/>
                                          </p:val>
                                        </p:tav>
                                        <p:tav tm="100000">
                                          <p:val>
                                            <p:strVal val="#ppt_h"/>
                                          </p:val>
                                        </p:tav>
                                      </p:tavLst>
                                    </p:anim>
                                    <p:animEffect transition="in" filter="fade">
                                      <p:cBhvr>
                                        <p:cTn id="31"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thieutuongtrandainghiaqz7">
            <a:hlinkClick r:id="rId2"/>
          </p:cNvPr>
          <p:cNvPicPr>
            <a:picLocks noChangeAspect="1" noChangeArrowheads="1"/>
          </p:cNvPicPr>
          <p:nvPr/>
        </p:nvPicPr>
        <p:blipFill>
          <a:blip r:embed="rId3"/>
          <a:srcRect/>
          <a:stretch>
            <a:fillRect/>
          </a:stretch>
        </p:blipFill>
        <p:spPr bwMode="auto">
          <a:xfrm>
            <a:off x="304800" y="3657600"/>
            <a:ext cx="2743200" cy="2971800"/>
          </a:xfrm>
          <a:prstGeom prst="rect">
            <a:avLst/>
          </a:prstGeom>
          <a:gradFill rotWithShape="1">
            <a:gsLst>
              <a:gs pos="0">
                <a:schemeClr val="bg1"/>
              </a:gs>
              <a:gs pos="100000">
                <a:srgbClr val="FF00FF"/>
              </a:gs>
            </a:gsLst>
            <a:path path="shape">
              <a:fillToRect l="50000" t="50000" r="50000" b="50000"/>
            </a:path>
          </a:gradFill>
          <a:ln w="9525">
            <a:noFill/>
            <a:miter lim="800000"/>
            <a:headEnd/>
            <a:tailEnd/>
          </a:ln>
        </p:spPr>
      </p:pic>
      <p:pic>
        <p:nvPicPr>
          <p:cNvPr id="10243" name="Picture 5" descr="Vien_si_Tran_Dai_Nghia_0991384020">
            <a:hlinkClick r:id="rId4"/>
          </p:cNvPr>
          <p:cNvPicPr>
            <a:picLocks noChangeAspect="1" noChangeArrowheads="1"/>
          </p:cNvPicPr>
          <p:nvPr/>
        </p:nvPicPr>
        <p:blipFill>
          <a:blip r:embed="rId5"/>
          <a:srcRect/>
          <a:stretch>
            <a:fillRect/>
          </a:stretch>
        </p:blipFill>
        <p:spPr bwMode="auto">
          <a:xfrm>
            <a:off x="381000" y="685800"/>
            <a:ext cx="2590800" cy="2895600"/>
          </a:xfrm>
          <a:prstGeom prst="rect">
            <a:avLst/>
          </a:prstGeom>
          <a:noFill/>
          <a:ln w="9525">
            <a:noFill/>
            <a:miter lim="800000"/>
            <a:headEnd/>
            <a:tailEnd/>
          </a:ln>
        </p:spPr>
      </p:pic>
      <p:sp>
        <p:nvSpPr>
          <p:cNvPr id="10244" name="Text Box 7"/>
          <p:cNvSpPr txBox="1">
            <a:spLocks noChangeArrowheads="1"/>
          </p:cNvSpPr>
          <p:nvPr/>
        </p:nvSpPr>
        <p:spPr bwMode="auto">
          <a:xfrm>
            <a:off x="3581400" y="990600"/>
            <a:ext cx="5229225" cy="1235075"/>
          </a:xfrm>
          <a:prstGeom prst="rect">
            <a:avLst/>
          </a:prstGeom>
          <a:noFill/>
          <a:ln w="9525">
            <a:noFill/>
            <a:miter lim="800000"/>
            <a:headEnd/>
            <a:tailEnd/>
          </a:ln>
        </p:spPr>
        <p:txBody>
          <a:bodyPr>
            <a:spAutoFit/>
          </a:bodyPr>
          <a:lstStyle/>
          <a:p>
            <a:pPr lvl="1"/>
            <a:r>
              <a:rPr lang="en-US" sz="2400" b="1">
                <a:solidFill>
                  <a:srgbClr val="0066FF"/>
                </a:solidFill>
                <a:latin typeface="Arial" charset="0"/>
              </a:rPr>
              <a:t>Trần Đại Nghĩa là một giáo sư viện sĩ về quân sự Chuyên chế tạo vũ khí…..</a:t>
            </a:r>
          </a:p>
        </p:txBody>
      </p:sp>
      <p:sp>
        <p:nvSpPr>
          <p:cNvPr id="10245" name="Rectangle 8"/>
          <p:cNvSpPr>
            <a:spLocks noChangeArrowheads="1"/>
          </p:cNvSpPr>
          <p:nvPr/>
        </p:nvSpPr>
        <p:spPr bwMode="auto">
          <a:xfrm>
            <a:off x="3276600" y="2286000"/>
            <a:ext cx="5867400" cy="3786188"/>
          </a:xfrm>
          <a:prstGeom prst="rect">
            <a:avLst/>
          </a:prstGeom>
          <a:noFill/>
          <a:ln w="9525">
            <a:noFill/>
            <a:miter lim="800000"/>
            <a:headEnd/>
            <a:tailEnd/>
          </a:ln>
        </p:spPr>
        <p:txBody>
          <a:bodyPr anchor="ctr">
            <a:spAutoFit/>
          </a:bodyPr>
          <a:lstStyle/>
          <a:p>
            <a:r>
              <a:rPr lang="en-US" sz="2000" b="1">
                <a:latin typeface="Arial" charset="0"/>
              </a:rPr>
              <a:t>Tình hình chiến trường, chiến lược, chiến thuật của ta có nhiều điểm khác với các nước, bởi vậy việc sản xuất thêm vũ khí mới cho thích hợp là rất cần thiết, mặc dù việc cải tiến các vũ khí tài trợ cũng quan trọng không kém. Chẳng hạn, máy bay B52 của địch có tầm bay rất cao, ngoài tầm bắn của tên lửa SAM-2 do Liên Xô viện trợ và có sức oanh tạc ghê gớm. Ta phải phá chống nhiễu của B52 đối với SAM-2, phải nghiên cứu cải tiến để nâng độ bay cao của SAM-2. Nếu không cải tiến thì tên lửa này khó lòng tiêu diệt được mục tiêu. </a:t>
            </a:r>
          </a:p>
        </p:txBody>
      </p:sp>
      <p:sp>
        <p:nvSpPr>
          <p:cNvPr id="10246" name="Rectangle 15"/>
          <p:cNvSpPr>
            <a:spLocks noChangeArrowheads="1"/>
          </p:cNvSpPr>
          <p:nvPr/>
        </p:nvSpPr>
        <p:spPr bwMode="auto">
          <a:xfrm>
            <a:off x="1905000" y="-76200"/>
            <a:ext cx="3335338" cy="830263"/>
          </a:xfrm>
          <a:prstGeom prst="rect">
            <a:avLst/>
          </a:prstGeom>
          <a:noFill/>
          <a:ln w="9525">
            <a:noFill/>
            <a:miter lim="800000"/>
            <a:headEnd/>
            <a:tailEnd/>
          </a:ln>
        </p:spPr>
        <p:txBody>
          <a:bodyPr wrap="none">
            <a:spAutoFit/>
          </a:bodyPr>
          <a:lstStyle/>
          <a:p>
            <a:endParaRPr lang="en-US" sz="2400" b="1">
              <a:latin typeface="Arial" charset="0"/>
            </a:endParaRPr>
          </a:p>
          <a:p>
            <a:r>
              <a:rPr lang="en-US" sz="2400" b="1">
                <a:latin typeface="Arial" charset="0"/>
              </a:rPr>
              <a:t>                      Tập đọc: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13"/>
          <p:cNvSpPr>
            <a:spLocks noChangeShapeType="1"/>
          </p:cNvSpPr>
          <p:nvPr/>
        </p:nvSpPr>
        <p:spPr bwMode="auto">
          <a:xfrm>
            <a:off x="4191000" y="2667000"/>
            <a:ext cx="0" cy="3810000"/>
          </a:xfrm>
          <a:prstGeom prst="line">
            <a:avLst/>
          </a:prstGeom>
          <a:noFill/>
          <a:ln w="76200" cap="rnd">
            <a:solidFill>
              <a:srgbClr val="FF0066"/>
            </a:solidFill>
            <a:prstDash val="sysDot"/>
            <a:round/>
            <a:headEnd/>
            <a:tailEnd/>
          </a:ln>
        </p:spPr>
        <p:txBody>
          <a:bodyPr/>
          <a:lstStyle/>
          <a:p>
            <a:endParaRPr lang="en-US"/>
          </a:p>
        </p:txBody>
      </p:sp>
      <p:sp>
        <p:nvSpPr>
          <p:cNvPr id="9230" name="Text Box 14"/>
          <p:cNvSpPr txBox="1">
            <a:spLocks noChangeArrowheads="1"/>
          </p:cNvSpPr>
          <p:nvPr/>
        </p:nvSpPr>
        <p:spPr bwMode="auto">
          <a:xfrm>
            <a:off x="990600" y="2971800"/>
            <a:ext cx="1905000" cy="523875"/>
          </a:xfrm>
          <a:prstGeom prst="rect">
            <a:avLst/>
          </a:prstGeom>
          <a:noFill/>
          <a:ln w="9525">
            <a:noFill/>
            <a:miter lim="800000"/>
            <a:headEnd/>
            <a:tailEnd/>
          </a:ln>
        </p:spPr>
        <p:txBody>
          <a:bodyPr>
            <a:spAutoFit/>
          </a:bodyPr>
          <a:lstStyle/>
          <a:p>
            <a:pPr>
              <a:spcBef>
                <a:spcPct val="50000"/>
              </a:spcBef>
            </a:pPr>
            <a:r>
              <a:rPr lang="en-US" sz="2800" b="1">
                <a:solidFill>
                  <a:srgbClr val="0066FF"/>
                </a:solidFill>
                <a:latin typeface="Arial" charset="0"/>
              </a:rPr>
              <a:t>Sài Gòn. </a:t>
            </a:r>
          </a:p>
        </p:txBody>
      </p:sp>
      <p:sp>
        <p:nvSpPr>
          <p:cNvPr id="9232" name="Text Box 16"/>
          <p:cNvSpPr txBox="1">
            <a:spLocks noChangeArrowheads="1"/>
          </p:cNvSpPr>
          <p:nvPr/>
        </p:nvSpPr>
        <p:spPr bwMode="auto">
          <a:xfrm>
            <a:off x="533400" y="3581400"/>
            <a:ext cx="1600200" cy="473075"/>
          </a:xfrm>
          <a:prstGeom prst="rect">
            <a:avLst/>
          </a:prstGeom>
          <a:noFill/>
          <a:ln w="9525">
            <a:noFill/>
            <a:miter lim="800000"/>
            <a:headEnd/>
            <a:tailEnd/>
          </a:ln>
        </p:spPr>
        <p:txBody>
          <a:bodyPr>
            <a:spAutoFit/>
          </a:bodyPr>
          <a:lstStyle/>
          <a:p>
            <a:pPr algn="r">
              <a:spcBef>
                <a:spcPct val="50000"/>
              </a:spcBef>
            </a:pPr>
            <a:r>
              <a:rPr lang="en-US" sz="2500" b="1">
                <a:solidFill>
                  <a:srgbClr val="0066FF"/>
                </a:solidFill>
                <a:latin typeface="Arial" charset="0"/>
              </a:rPr>
              <a:t>Vũ khí,</a:t>
            </a:r>
          </a:p>
        </p:txBody>
      </p:sp>
      <p:sp>
        <p:nvSpPr>
          <p:cNvPr id="9233" name="Text Box 17"/>
          <p:cNvSpPr txBox="1">
            <a:spLocks noChangeArrowheads="1"/>
          </p:cNvSpPr>
          <p:nvPr/>
        </p:nvSpPr>
        <p:spPr bwMode="auto">
          <a:xfrm>
            <a:off x="914400" y="4267200"/>
            <a:ext cx="2590800" cy="457200"/>
          </a:xfrm>
          <a:prstGeom prst="rect">
            <a:avLst/>
          </a:prstGeom>
          <a:noFill/>
          <a:ln w="9525">
            <a:noFill/>
            <a:miter lim="800000"/>
            <a:headEnd/>
            <a:tailEnd/>
          </a:ln>
        </p:spPr>
        <p:txBody>
          <a:bodyPr>
            <a:spAutoFit/>
          </a:bodyPr>
          <a:lstStyle/>
          <a:p>
            <a:pPr>
              <a:spcBef>
                <a:spcPct val="50000"/>
              </a:spcBef>
            </a:pPr>
            <a:r>
              <a:rPr lang="en-US" sz="2400" b="1">
                <a:solidFill>
                  <a:srgbClr val="0066FF"/>
                </a:solidFill>
                <a:latin typeface="Arial" charset="0"/>
              </a:rPr>
              <a:t>Ba-dô-ca</a:t>
            </a:r>
          </a:p>
        </p:txBody>
      </p:sp>
      <p:sp>
        <p:nvSpPr>
          <p:cNvPr id="9234" name="Text Box 18"/>
          <p:cNvSpPr txBox="1">
            <a:spLocks noChangeArrowheads="1"/>
          </p:cNvSpPr>
          <p:nvPr/>
        </p:nvSpPr>
        <p:spPr bwMode="auto">
          <a:xfrm>
            <a:off x="4876800" y="2743200"/>
            <a:ext cx="3200400" cy="954088"/>
          </a:xfrm>
          <a:prstGeom prst="rect">
            <a:avLst/>
          </a:prstGeom>
          <a:noFill/>
          <a:ln w="9525">
            <a:noFill/>
            <a:miter lim="800000"/>
            <a:headEnd/>
            <a:tailEnd/>
          </a:ln>
        </p:spPr>
        <p:txBody>
          <a:bodyPr>
            <a:spAutoFit/>
          </a:bodyPr>
          <a:lstStyle/>
          <a:p>
            <a:pPr>
              <a:spcBef>
                <a:spcPct val="50000"/>
              </a:spcBef>
            </a:pPr>
            <a:r>
              <a:rPr lang="en-US" sz="2800" b="1">
                <a:solidFill>
                  <a:srgbClr val="0066FF"/>
                </a:solidFill>
                <a:latin typeface="Arial" charset="0"/>
              </a:rPr>
              <a:t>Đọc phần chú giải trong sgk:</a:t>
            </a:r>
          </a:p>
        </p:txBody>
      </p:sp>
      <p:pic>
        <p:nvPicPr>
          <p:cNvPr id="11271" name="Picture 23" descr="WhitecornerFlower"/>
          <p:cNvPicPr>
            <a:picLocks noChangeAspect="1" noChangeArrowheads="1"/>
          </p:cNvPicPr>
          <p:nvPr/>
        </p:nvPicPr>
        <p:blipFill>
          <a:blip r:embed="rId3"/>
          <a:srcRect/>
          <a:stretch>
            <a:fillRect/>
          </a:stretch>
        </p:blipFill>
        <p:spPr bwMode="auto">
          <a:xfrm>
            <a:off x="0" y="5029200"/>
            <a:ext cx="1371600" cy="1371600"/>
          </a:xfrm>
          <a:prstGeom prst="rect">
            <a:avLst/>
          </a:prstGeom>
          <a:noFill/>
          <a:ln w="9525">
            <a:noFill/>
            <a:miter lim="800000"/>
            <a:headEnd/>
            <a:tailEnd/>
          </a:ln>
        </p:spPr>
      </p:pic>
      <p:sp>
        <p:nvSpPr>
          <p:cNvPr id="11272" name="Text Box 27"/>
          <p:cNvSpPr txBox="1">
            <a:spLocks noChangeArrowheads="1"/>
          </p:cNvSpPr>
          <p:nvPr/>
        </p:nvSpPr>
        <p:spPr bwMode="auto">
          <a:xfrm>
            <a:off x="762000" y="2133600"/>
            <a:ext cx="2514600" cy="523875"/>
          </a:xfrm>
          <a:prstGeom prst="rect">
            <a:avLst/>
          </a:prstGeom>
          <a:noFill/>
          <a:ln w="9525">
            <a:noFill/>
            <a:miter lim="800000"/>
            <a:headEnd/>
            <a:tailEnd/>
          </a:ln>
        </p:spPr>
        <p:txBody>
          <a:bodyPr>
            <a:spAutoFit/>
          </a:bodyPr>
          <a:lstStyle/>
          <a:p>
            <a:pPr>
              <a:spcBef>
                <a:spcPct val="50000"/>
              </a:spcBef>
            </a:pPr>
            <a:r>
              <a:rPr lang="en-US" sz="2800" b="1">
                <a:latin typeface="Arial" charset="0"/>
              </a:rPr>
              <a:t>Luyện đọc</a:t>
            </a:r>
          </a:p>
        </p:txBody>
      </p:sp>
      <p:sp>
        <p:nvSpPr>
          <p:cNvPr id="11273" name="Text Box 28"/>
          <p:cNvSpPr txBox="1">
            <a:spLocks noChangeArrowheads="1"/>
          </p:cNvSpPr>
          <p:nvPr/>
        </p:nvSpPr>
        <p:spPr bwMode="auto">
          <a:xfrm>
            <a:off x="5486400" y="2133600"/>
            <a:ext cx="2438400" cy="523875"/>
          </a:xfrm>
          <a:prstGeom prst="rect">
            <a:avLst/>
          </a:prstGeom>
          <a:noFill/>
          <a:ln w="9525">
            <a:noFill/>
            <a:miter lim="800000"/>
            <a:headEnd/>
            <a:tailEnd/>
          </a:ln>
        </p:spPr>
        <p:txBody>
          <a:bodyPr>
            <a:spAutoFit/>
          </a:bodyPr>
          <a:lstStyle/>
          <a:p>
            <a:pPr>
              <a:spcBef>
                <a:spcPct val="50000"/>
              </a:spcBef>
            </a:pPr>
            <a:r>
              <a:rPr lang="en-US" sz="2800" b="1">
                <a:latin typeface="Arial" charset="0"/>
              </a:rPr>
              <a:t>Tìm hiểu bài</a:t>
            </a:r>
          </a:p>
        </p:txBody>
      </p:sp>
      <p:sp>
        <p:nvSpPr>
          <p:cNvPr id="18" name="Rectangle 17"/>
          <p:cNvSpPr>
            <a:spLocks noChangeArrowheads="1" noChangeShapeType="1" noTextEdit="1"/>
          </p:cNvSpPr>
          <p:nvPr/>
        </p:nvSpPr>
        <p:spPr bwMode="auto">
          <a:xfrm>
            <a:off x="533400" y="0"/>
            <a:ext cx="8153400" cy="1524000"/>
          </a:xfrm>
          <a:prstGeom prst="rect">
            <a:avLst/>
          </a:prstGeom>
        </p:spPr>
        <p:txBody>
          <a:bodyPr wrap="none" fromWordArt="1">
            <a:prstTxWarp prst="textPlain">
              <a:avLst>
                <a:gd name="adj" fmla="val 50000"/>
              </a:avLst>
            </a:prstTxWarp>
          </a:bodyPr>
          <a:lstStyle/>
          <a:p>
            <a:pPr algn="ctr"/>
            <a:r>
              <a:rPr lang="vi-VN" sz="3200" b="1" kern="10">
                <a:ln w="9525" algn="ctr">
                  <a:solidFill>
                    <a:srgbClr val="FFFF99"/>
                  </a:solidFill>
                  <a:round/>
                  <a:headEnd/>
                  <a:tailEnd/>
                </a:ln>
                <a:solidFill>
                  <a:srgbClr val="FF0000"/>
                </a:solidFill>
                <a:effectLst>
                  <a:outerShdw dist="35921" dir="2700000" algn="ctr" rotWithShape="0">
                    <a:srgbClr val="C0C0C0">
                      <a:alpha val="79999"/>
                    </a:srgbClr>
                  </a:outerShdw>
                </a:effectLst>
                <a:latin typeface="Arial"/>
                <a:cs typeface="Arial"/>
              </a:rPr>
              <a:t>Tiết 41: Anh hùng lao động Trần Đại Nghĩa</a:t>
            </a:r>
            <a:endParaRPr lang="en-US" sz="3200" b="1" kern="10">
              <a:ln w="9525" algn="ctr">
                <a:solidFill>
                  <a:srgbClr val="FFFF99"/>
                </a:solidFill>
                <a:round/>
                <a:headEnd/>
                <a:tailEnd/>
              </a:ln>
              <a:solidFill>
                <a:srgbClr val="FF0000"/>
              </a:solidFill>
              <a:effectLst>
                <a:outerShdw dist="35921" dir="2700000" algn="ctr" rotWithShape="0">
                  <a:srgbClr val="C0C0C0">
                    <a:alpha val="79999"/>
                  </a:srgbClr>
                </a:outerShdw>
              </a:effectLst>
              <a:latin typeface="Arial"/>
              <a:cs typeface="Arial"/>
            </a:endParaRPr>
          </a:p>
        </p:txBody>
      </p:sp>
      <p:sp>
        <p:nvSpPr>
          <p:cNvPr id="11275" name="Text Box 20"/>
          <p:cNvSpPr txBox="1">
            <a:spLocks noChangeArrowheads="1"/>
          </p:cNvSpPr>
          <p:nvPr/>
        </p:nvSpPr>
        <p:spPr bwMode="auto">
          <a:xfrm>
            <a:off x="1219200" y="1600200"/>
            <a:ext cx="7366000" cy="461963"/>
          </a:xfrm>
          <a:prstGeom prst="rect">
            <a:avLst/>
          </a:prstGeom>
          <a:noFill/>
          <a:ln w="9525">
            <a:noFill/>
            <a:miter lim="800000"/>
            <a:headEnd/>
            <a:tailEnd/>
          </a:ln>
        </p:spPr>
        <p:txBody>
          <a:bodyPr wrap="none">
            <a:spAutoFit/>
          </a:bodyPr>
          <a:lstStyle/>
          <a:p>
            <a:r>
              <a:rPr lang="en-US" sz="2400" b="1">
                <a:latin typeface="Arial" charset="0"/>
              </a:rPr>
              <a:t>               (Theo từ điển nhân vật lịch sử Việt Nam)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230">
                                            <p:txEl>
                                              <p:pRg st="0" end="0"/>
                                            </p:txEl>
                                          </p:spTgt>
                                        </p:tgtEl>
                                        <p:attrNameLst>
                                          <p:attrName>style.visibility</p:attrName>
                                        </p:attrNameLst>
                                      </p:cBhvr>
                                      <p:to>
                                        <p:strVal val="visible"/>
                                      </p:to>
                                    </p:set>
                                    <p:anim calcmode="lin" valueType="num">
                                      <p:cBhvr>
                                        <p:cTn id="7" dur="1000" fill="hold"/>
                                        <p:tgtEl>
                                          <p:spTgt spid="9230">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923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3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232"/>
                                        </p:tgtEl>
                                        <p:attrNameLst>
                                          <p:attrName>style.visibility</p:attrName>
                                        </p:attrNameLst>
                                      </p:cBhvr>
                                      <p:to>
                                        <p:strVal val="visible"/>
                                      </p:to>
                                    </p:set>
                                    <p:anim calcmode="lin" valueType="num">
                                      <p:cBhvr additive="base">
                                        <p:cTn id="14" dur="500" fill="hold"/>
                                        <p:tgtEl>
                                          <p:spTgt spid="9232"/>
                                        </p:tgtEl>
                                        <p:attrNameLst>
                                          <p:attrName>ppt_x</p:attrName>
                                        </p:attrNameLst>
                                      </p:cBhvr>
                                      <p:tavLst>
                                        <p:tav tm="0">
                                          <p:val>
                                            <p:strVal val="#ppt_x"/>
                                          </p:val>
                                        </p:tav>
                                        <p:tav tm="100000">
                                          <p:val>
                                            <p:strVal val="#ppt_x"/>
                                          </p:val>
                                        </p:tav>
                                      </p:tavLst>
                                    </p:anim>
                                    <p:anim calcmode="lin" valueType="num">
                                      <p:cBhvr additive="base">
                                        <p:cTn id="15" dur="500" fill="hold"/>
                                        <p:tgtEl>
                                          <p:spTgt spid="9232"/>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233"/>
                                        </p:tgtEl>
                                        <p:attrNameLst>
                                          <p:attrName>style.visibility</p:attrName>
                                        </p:attrNameLst>
                                      </p:cBhvr>
                                      <p:to>
                                        <p:strVal val="visible"/>
                                      </p:to>
                                    </p:set>
                                    <p:anim calcmode="lin" valueType="num">
                                      <p:cBhvr additive="base">
                                        <p:cTn id="20" dur="500" fill="hold"/>
                                        <p:tgtEl>
                                          <p:spTgt spid="9233"/>
                                        </p:tgtEl>
                                        <p:attrNameLst>
                                          <p:attrName>ppt_x</p:attrName>
                                        </p:attrNameLst>
                                      </p:cBhvr>
                                      <p:tavLst>
                                        <p:tav tm="0">
                                          <p:val>
                                            <p:strVal val="#ppt_x"/>
                                          </p:val>
                                        </p:tav>
                                        <p:tav tm="100000">
                                          <p:val>
                                            <p:strVal val="#ppt_x"/>
                                          </p:val>
                                        </p:tav>
                                      </p:tavLst>
                                    </p:anim>
                                    <p:anim calcmode="lin" valueType="num">
                                      <p:cBhvr additive="base">
                                        <p:cTn id="21" dur="500" fill="hold"/>
                                        <p:tgtEl>
                                          <p:spTgt spid="9233"/>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6" presetClass="entr" presetSubtype="0" fill="hold" nodeType="clickEffect">
                                  <p:stCondLst>
                                    <p:cond delay="0"/>
                                  </p:stCondLst>
                                  <p:iterate type="lt">
                                    <p:tmPct val="10000"/>
                                  </p:iterate>
                                  <p:childTnLst>
                                    <p:set>
                                      <p:cBhvr>
                                        <p:cTn id="25" dur="1" fill="hold">
                                          <p:stCondLst>
                                            <p:cond delay="0"/>
                                          </p:stCondLst>
                                        </p:cTn>
                                        <p:tgtEl>
                                          <p:spTgt spid="9234">
                                            <p:txEl>
                                              <p:pRg st="0" end="0"/>
                                            </p:txEl>
                                          </p:spTgt>
                                        </p:tgtEl>
                                        <p:attrNameLst>
                                          <p:attrName>style.visibility</p:attrName>
                                        </p:attrNameLst>
                                      </p:cBhvr>
                                      <p:to>
                                        <p:strVal val="visible"/>
                                      </p:to>
                                    </p:set>
                                    <p:anim by="(-#ppt_w*2)" calcmode="lin" valueType="num">
                                      <p:cBhvr rctx="PPT">
                                        <p:cTn id="26" dur="500" autoRev="1" fill="hold">
                                          <p:stCondLst>
                                            <p:cond delay="0"/>
                                          </p:stCondLst>
                                        </p:cTn>
                                        <p:tgtEl>
                                          <p:spTgt spid="9234">
                                            <p:txEl>
                                              <p:pRg st="0" end="0"/>
                                            </p:txEl>
                                          </p:spTgt>
                                        </p:tgtEl>
                                        <p:attrNameLst>
                                          <p:attrName>ppt_w</p:attrName>
                                        </p:attrNameLst>
                                      </p:cBhvr>
                                    </p:anim>
                                    <p:anim by="(#ppt_w*0.50)" calcmode="lin" valueType="num">
                                      <p:cBhvr>
                                        <p:cTn id="27" dur="500" decel="50000" autoRev="1" fill="hold">
                                          <p:stCondLst>
                                            <p:cond delay="0"/>
                                          </p:stCondLst>
                                        </p:cTn>
                                        <p:tgtEl>
                                          <p:spTgt spid="9234">
                                            <p:txEl>
                                              <p:pRg st="0" end="0"/>
                                            </p:txEl>
                                          </p:spTgt>
                                        </p:tgtEl>
                                        <p:attrNameLst>
                                          <p:attrName>ppt_x</p:attrName>
                                        </p:attrNameLst>
                                      </p:cBhvr>
                                    </p:anim>
                                    <p:anim from="(-#ppt_h/2)" to="(#ppt_y)" calcmode="lin" valueType="num">
                                      <p:cBhvr>
                                        <p:cTn id="28" dur="1000" fill="hold">
                                          <p:stCondLst>
                                            <p:cond delay="0"/>
                                          </p:stCondLst>
                                        </p:cTn>
                                        <p:tgtEl>
                                          <p:spTgt spid="9234">
                                            <p:txEl>
                                              <p:pRg st="0" end="0"/>
                                            </p:txEl>
                                          </p:spTgt>
                                        </p:tgtEl>
                                        <p:attrNameLst>
                                          <p:attrName>ppt_y</p:attrName>
                                        </p:attrNameLst>
                                      </p:cBhvr>
                                    </p:anim>
                                    <p:animRot by="21600000">
                                      <p:cBhvr>
                                        <p:cTn id="29" dur="1000" fill="hold">
                                          <p:stCondLst>
                                            <p:cond delay="0"/>
                                          </p:stCondLst>
                                        </p:cTn>
                                        <p:tgtEl>
                                          <p:spTgt spid="9234">
                                            <p:txEl>
                                              <p:pRg st="0" end="0"/>
                                            </p:txEl>
                                          </p:spTgt>
                                        </p:tgtEl>
                                        <p:attrNameLst>
                                          <p:attrName>r</p:attrName>
                                        </p:attrNameLst>
                                      </p:cBhvr>
                                    </p:animRot>
                                  </p:childTnLst>
                                </p:cTn>
                              </p:par>
                              <p:par>
                                <p:cTn id="30" presetID="25"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35" dur="1000" fill="hold"/>
                                        <p:tgtEl>
                                          <p:spTgt spid="18"/>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8"/>
                                        </p:tgtEl>
                                      </p:cBhvr>
                                    </p:animEffect>
                                  </p:childTnLst>
                                  <p:subTnLst>
                                    <p:audio>
                                      <p:cMediaNode>
                                        <p:cTn display="0" masterRel="sameClick">
                                          <p:stCondLst>
                                            <p:cond evt="begin" delay="0">
                                              <p:tn val="30"/>
                                            </p:cond>
                                          </p:stCondLst>
                                          <p:endCondLst>
                                            <p:cond evt="onStopAudio" delay="0">
                                              <p:tgtEl>
                                                <p:sldTgt/>
                                              </p:tgtEl>
                                            </p:cond>
                                          </p:endCondLst>
                                        </p:cTn>
                                        <p:tgtEl>
                                          <p:sndTgt r:embed="rId2" name="am thanh 7.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2" grpId="0"/>
      <p:bldP spid="9233" grpId="0"/>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371600" y="2590800"/>
            <a:ext cx="2362200" cy="519113"/>
          </a:xfrm>
          <a:prstGeom prst="rect">
            <a:avLst/>
          </a:prstGeom>
          <a:noFill/>
          <a:ln w="9525">
            <a:noFill/>
            <a:miter lim="800000"/>
            <a:headEnd/>
            <a:tailEnd/>
          </a:ln>
        </p:spPr>
        <p:txBody>
          <a:bodyPr>
            <a:spAutoFit/>
          </a:bodyPr>
          <a:lstStyle/>
          <a:p>
            <a:pPr eaLnBrk="0" hangingPunct="0">
              <a:spcBef>
                <a:spcPct val="50000"/>
              </a:spcBef>
            </a:pPr>
            <a:r>
              <a:rPr lang="en-US" sz="2800" b="1" u="sng">
                <a:solidFill>
                  <a:srgbClr val="000000"/>
                </a:solidFill>
                <a:latin typeface="Arial" charset="0"/>
              </a:rPr>
              <a:t>Luyện đọc</a:t>
            </a:r>
          </a:p>
        </p:txBody>
      </p:sp>
      <p:sp>
        <p:nvSpPr>
          <p:cNvPr id="12291" name="Text Box 3"/>
          <p:cNvSpPr txBox="1">
            <a:spLocks noChangeArrowheads="1"/>
          </p:cNvSpPr>
          <p:nvPr/>
        </p:nvSpPr>
        <p:spPr bwMode="auto">
          <a:xfrm>
            <a:off x="3886200" y="2895600"/>
            <a:ext cx="1066800" cy="3255963"/>
          </a:xfrm>
          <a:prstGeom prst="rect">
            <a:avLst/>
          </a:prstGeom>
          <a:noFill/>
          <a:ln w="9525">
            <a:noFill/>
            <a:miter lim="800000"/>
            <a:headEnd/>
            <a:tailEnd/>
          </a:ln>
        </p:spPr>
        <p:txBody>
          <a:bodyPr>
            <a:spAutoFit/>
          </a:bodyPr>
          <a:lstStyle/>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p:txBody>
      </p:sp>
      <p:sp>
        <p:nvSpPr>
          <p:cNvPr id="12292" name="Line 4"/>
          <p:cNvSpPr>
            <a:spLocks noChangeShapeType="1"/>
          </p:cNvSpPr>
          <p:nvPr/>
        </p:nvSpPr>
        <p:spPr bwMode="auto">
          <a:xfrm>
            <a:off x="4572000" y="2819400"/>
            <a:ext cx="0" cy="3581400"/>
          </a:xfrm>
          <a:prstGeom prst="line">
            <a:avLst/>
          </a:prstGeom>
          <a:noFill/>
          <a:ln w="57150">
            <a:solidFill>
              <a:srgbClr val="000000"/>
            </a:solidFill>
            <a:round/>
            <a:headEnd/>
            <a:tailEnd/>
          </a:ln>
        </p:spPr>
        <p:txBody>
          <a:bodyPr/>
          <a:lstStyle/>
          <a:p>
            <a:endParaRPr lang="en-US"/>
          </a:p>
        </p:txBody>
      </p:sp>
      <p:sp>
        <p:nvSpPr>
          <p:cNvPr id="12293" name="Text Box 5"/>
          <p:cNvSpPr txBox="1">
            <a:spLocks noChangeArrowheads="1"/>
          </p:cNvSpPr>
          <p:nvPr/>
        </p:nvSpPr>
        <p:spPr bwMode="auto">
          <a:xfrm>
            <a:off x="5334000" y="2667000"/>
            <a:ext cx="2667000" cy="519113"/>
          </a:xfrm>
          <a:prstGeom prst="rect">
            <a:avLst/>
          </a:prstGeom>
          <a:noFill/>
          <a:ln w="9525">
            <a:noFill/>
            <a:miter lim="800000"/>
            <a:headEnd/>
            <a:tailEnd/>
          </a:ln>
        </p:spPr>
        <p:txBody>
          <a:bodyPr>
            <a:spAutoFit/>
          </a:bodyPr>
          <a:lstStyle/>
          <a:p>
            <a:pPr eaLnBrk="0" hangingPunct="0">
              <a:spcBef>
                <a:spcPct val="50000"/>
              </a:spcBef>
            </a:pPr>
            <a:r>
              <a:rPr lang="en-US" sz="2800" b="1" u="sng">
                <a:solidFill>
                  <a:srgbClr val="000000"/>
                </a:solidFill>
                <a:latin typeface="Arial" charset="0"/>
              </a:rPr>
              <a:t>Tìm hiểu bài</a:t>
            </a:r>
          </a:p>
        </p:txBody>
      </p:sp>
      <p:sp>
        <p:nvSpPr>
          <p:cNvPr id="12294" name="Text Box 9"/>
          <p:cNvSpPr txBox="1">
            <a:spLocks noChangeArrowheads="1"/>
          </p:cNvSpPr>
          <p:nvPr/>
        </p:nvSpPr>
        <p:spPr bwMode="auto">
          <a:xfrm>
            <a:off x="1219200" y="0"/>
            <a:ext cx="7239000" cy="1311275"/>
          </a:xfrm>
          <a:prstGeom prst="rect">
            <a:avLst/>
          </a:prstGeom>
          <a:noFill/>
          <a:ln w="9525">
            <a:noFill/>
            <a:miter lim="800000"/>
            <a:headEnd/>
            <a:tailEnd/>
          </a:ln>
        </p:spPr>
        <p:txBody>
          <a:bodyPr>
            <a:spAutoFit/>
          </a:bodyPr>
          <a:lstStyle/>
          <a:p>
            <a:pPr algn="ctr" eaLnBrk="0" hangingPunct="0">
              <a:spcBef>
                <a:spcPct val="50000"/>
              </a:spcBef>
            </a:pPr>
            <a:endParaRPr lang="en-US" sz="3200" b="1">
              <a:solidFill>
                <a:srgbClr val="C00000"/>
              </a:solidFill>
              <a:latin typeface="Arial" charset="0"/>
            </a:endParaRPr>
          </a:p>
          <a:p>
            <a:pPr algn="ctr" eaLnBrk="0" hangingPunct="0">
              <a:spcBef>
                <a:spcPct val="50000"/>
              </a:spcBef>
            </a:pPr>
            <a:r>
              <a:rPr lang="en-US" sz="3200" b="1" u="sng">
                <a:solidFill>
                  <a:srgbClr val="C00000"/>
                </a:solidFill>
                <a:latin typeface="Arial" charset="0"/>
              </a:rPr>
              <a:t>Tập đọc</a:t>
            </a:r>
            <a:endParaRPr lang="en-US" sz="3200" b="1">
              <a:solidFill>
                <a:srgbClr val="C00000"/>
              </a:solidFill>
              <a:latin typeface="Arial" charset="0"/>
            </a:endParaRPr>
          </a:p>
        </p:txBody>
      </p:sp>
      <p:sp>
        <p:nvSpPr>
          <p:cNvPr id="12295" name="Text Box 10"/>
          <p:cNvSpPr txBox="1">
            <a:spLocks noChangeArrowheads="1"/>
          </p:cNvSpPr>
          <p:nvPr/>
        </p:nvSpPr>
        <p:spPr bwMode="auto">
          <a:xfrm>
            <a:off x="381000" y="1295400"/>
            <a:ext cx="83820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
        <p:nvSpPr>
          <p:cNvPr id="12296" name="Text Box 11"/>
          <p:cNvSpPr txBox="1">
            <a:spLocks noChangeArrowheads="1"/>
          </p:cNvSpPr>
          <p:nvPr/>
        </p:nvSpPr>
        <p:spPr bwMode="auto">
          <a:xfrm>
            <a:off x="4724400" y="3276600"/>
            <a:ext cx="3884613" cy="523875"/>
          </a:xfrm>
          <a:prstGeom prst="rect">
            <a:avLst/>
          </a:prstGeom>
          <a:noFill/>
          <a:ln w="9525">
            <a:noFill/>
            <a:miter lim="800000"/>
            <a:headEnd/>
            <a:tailEnd/>
          </a:ln>
        </p:spPr>
        <p:txBody>
          <a:bodyPr wrap="none">
            <a:spAutoFit/>
          </a:bodyPr>
          <a:lstStyle/>
          <a:p>
            <a:r>
              <a:rPr lang="en-US" sz="2800" b="1">
                <a:latin typeface="Arial" charset="0"/>
              </a:rPr>
              <a:t>- Anh hùng Lao động.</a:t>
            </a:r>
          </a:p>
        </p:txBody>
      </p:sp>
      <p:sp>
        <p:nvSpPr>
          <p:cNvPr id="137228" name="Text Box 12"/>
          <p:cNvSpPr txBox="1">
            <a:spLocks noChangeArrowheads="1"/>
          </p:cNvSpPr>
          <p:nvPr/>
        </p:nvSpPr>
        <p:spPr bwMode="auto">
          <a:xfrm>
            <a:off x="4876800" y="3886200"/>
            <a:ext cx="1993900" cy="523875"/>
          </a:xfrm>
          <a:prstGeom prst="rect">
            <a:avLst/>
          </a:prstGeom>
          <a:noFill/>
          <a:ln w="9525">
            <a:noFill/>
            <a:miter lim="800000"/>
            <a:headEnd/>
            <a:tailEnd/>
          </a:ln>
        </p:spPr>
        <p:txBody>
          <a:bodyPr wrap="none">
            <a:spAutoFit/>
          </a:bodyPr>
          <a:lstStyle/>
          <a:p>
            <a:r>
              <a:rPr lang="en-US" sz="2800" b="1">
                <a:latin typeface="Arial" charset="0"/>
              </a:rPr>
              <a:t>-Tiện nghi.</a:t>
            </a:r>
          </a:p>
        </p:txBody>
      </p:sp>
      <p:pic>
        <p:nvPicPr>
          <p:cNvPr id="12298" name="Picture 22" descr="CRNRC413"/>
          <p:cNvPicPr>
            <a:picLocks noChangeAspect="1" noChangeArrowheads="1"/>
          </p:cNvPicPr>
          <p:nvPr/>
        </p:nvPicPr>
        <p:blipFill>
          <a:blip r:embed="rId2"/>
          <a:srcRect/>
          <a:stretch>
            <a:fillRect/>
          </a:stretch>
        </p:blipFill>
        <p:spPr bwMode="auto">
          <a:xfrm rot="5688609">
            <a:off x="-793" y="4504531"/>
            <a:ext cx="2438400" cy="2354263"/>
          </a:xfrm>
          <a:prstGeom prst="rect">
            <a:avLst/>
          </a:prstGeom>
          <a:noFill/>
          <a:ln w="9525">
            <a:noFill/>
            <a:miter lim="800000"/>
            <a:headEnd/>
            <a:tailEnd/>
          </a:ln>
        </p:spPr>
      </p:pic>
      <p:pic>
        <p:nvPicPr>
          <p:cNvPr id="12299" name="Picture 23" descr="CRNRC413"/>
          <p:cNvPicPr>
            <a:picLocks noChangeAspect="1" noChangeArrowheads="1"/>
          </p:cNvPicPr>
          <p:nvPr/>
        </p:nvPicPr>
        <p:blipFill>
          <a:blip r:embed="rId2"/>
          <a:srcRect/>
          <a:stretch>
            <a:fillRect/>
          </a:stretch>
        </p:blipFill>
        <p:spPr bwMode="auto">
          <a:xfrm>
            <a:off x="6705600" y="4503738"/>
            <a:ext cx="2438400" cy="2354262"/>
          </a:xfrm>
          <a:prstGeom prst="rect">
            <a:avLst/>
          </a:prstGeom>
          <a:noFill/>
          <a:ln w="9525">
            <a:noFill/>
            <a:miter lim="800000"/>
            <a:headEnd/>
            <a:tailEnd/>
          </a:ln>
        </p:spPr>
      </p:pic>
      <p:sp>
        <p:nvSpPr>
          <p:cNvPr id="12300" name="Text Box 25"/>
          <p:cNvSpPr txBox="1">
            <a:spLocks noChangeArrowheads="1"/>
          </p:cNvSpPr>
          <p:nvPr/>
        </p:nvSpPr>
        <p:spPr bwMode="auto">
          <a:xfrm>
            <a:off x="3048000" y="1905000"/>
            <a:ext cx="5741988" cy="461963"/>
          </a:xfrm>
          <a:prstGeom prst="rect">
            <a:avLst/>
          </a:prstGeom>
          <a:noFill/>
          <a:ln w="9525">
            <a:noFill/>
            <a:miter lim="800000"/>
            <a:headEnd/>
            <a:tailEnd/>
          </a:ln>
        </p:spPr>
        <p:txBody>
          <a:bodyPr>
            <a:spAutoFit/>
          </a:bodyPr>
          <a:lstStyle/>
          <a:p>
            <a:r>
              <a:rPr lang="en-US" sz="2400" b="1">
                <a:latin typeface="Arial" charset="0"/>
              </a:rPr>
              <a:t>(Từ điển nhân vật lịch sử Việt Nam)</a:t>
            </a:r>
          </a:p>
        </p:txBody>
      </p:sp>
      <p:sp>
        <p:nvSpPr>
          <p:cNvPr id="13" name="Text Box 14"/>
          <p:cNvSpPr txBox="1">
            <a:spLocks noChangeArrowheads="1"/>
          </p:cNvSpPr>
          <p:nvPr/>
        </p:nvSpPr>
        <p:spPr bwMode="auto">
          <a:xfrm>
            <a:off x="1752600" y="3200400"/>
            <a:ext cx="1905000" cy="523875"/>
          </a:xfrm>
          <a:prstGeom prst="rect">
            <a:avLst/>
          </a:prstGeom>
          <a:noFill/>
          <a:ln w="9525">
            <a:noFill/>
            <a:miter lim="800000"/>
            <a:headEnd/>
            <a:tailEnd/>
          </a:ln>
        </p:spPr>
        <p:txBody>
          <a:bodyPr>
            <a:spAutoFit/>
          </a:bodyPr>
          <a:lstStyle/>
          <a:p>
            <a:pPr>
              <a:spcBef>
                <a:spcPct val="50000"/>
              </a:spcBef>
            </a:pPr>
            <a:r>
              <a:rPr lang="en-US" sz="2800" b="1">
                <a:latin typeface="Arial" charset="0"/>
              </a:rPr>
              <a:t>Sài Gòn. </a:t>
            </a:r>
          </a:p>
        </p:txBody>
      </p:sp>
      <p:sp>
        <p:nvSpPr>
          <p:cNvPr id="14" name="Text Box 16"/>
          <p:cNvSpPr txBox="1">
            <a:spLocks noChangeArrowheads="1"/>
          </p:cNvSpPr>
          <p:nvPr/>
        </p:nvSpPr>
        <p:spPr bwMode="auto">
          <a:xfrm>
            <a:off x="1524000" y="3733800"/>
            <a:ext cx="1600200" cy="473075"/>
          </a:xfrm>
          <a:prstGeom prst="rect">
            <a:avLst/>
          </a:prstGeom>
          <a:noFill/>
          <a:ln w="9525">
            <a:noFill/>
            <a:miter lim="800000"/>
            <a:headEnd/>
            <a:tailEnd/>
          </a:ln>
        </p:spPr>
        <p:txBody>
          <a:bodyPr>
            <a:spAutoFit/>
          </a:bodyPr>
          <a:lstStyle/>
          <a:p>
            <a:pPr algn="r">
              <a:spcBef>
                <a:spcPct val="50000"/>
              </a:spcBef>
            </a:pPr>
            <a:r>
              <a:rPr lang="en-US" sz="2500" b="1">
                <a:latin typeface="Arial" charset="0"/>
              </a:rPr>
              <a:t>Vũ khí,</a:t>
            </a:r>
          </a:p>
        </p:txBody>
      </p:sp>
      <p:sp>
        <p:nvSpPr>
          <p:cNvPr id="15" name="Text Box 17"/>
          <p:cNvSpPr txBox="1">
            <a:spLocks noChangeArrowheads="1"/>
          </p:cNvSpPr>
          <p:nvPr/>
        </p:nvSpPr>
        <p:spPr bwMode="auto">
          <a:xfrm>
            <a:off x="1676400" y="4267200"/>
            <a:ext cx="2590800" cy="457200"/>
          </a:xfrm>
          <a:prstGeom prst="rect">
            <a:avLst/>
          </a:prstGeom>
          <a:noFill/>
          <a:ln w="9525">
            <a:noFill/>
            <a:miter lim="800000"/>
            <a:headEnd/>
            <a:tailEnd/>
          </a:ln>
        </p:spPr>
        <p:txBody>
          <a:bodyPr>
            <a:spAutoFit/>
          </a:bodyPr>
          <a:lstStyle/>
          <a:p>
            <a:pPr>
              <a:spcBef>
                <a:spcPct val="50000"/>
              </a:spcBef>
            </a:pPr>
            <a:r>
              <a:rPr lang="en-US" sz="2400" b="1">
                <a:latin typeface="Arial" charset="0"/>
              </a:rPr>
              <a:t>Ba-dô-ca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7228"/>
                                        </p:tgtEl>
                                        <p:attrNameLst>
                                          <p:attrName>style.visibility</p:attrName>
                                        </p:attrNameLst>
                                      </p:cBhvr>
                                      <p:to>
                                        <p:strVal val="visible"/>
                                      </p:to>
                                    </p:set>
                                    <p:anim to="" calcmode="lin" valueType="num">
                                      <p:cBhvr>
                                        <p:cTn id="7" dur="1" fill="hold"/>
                                        <p:tgtEl>
                                          <p:spTgt spid="13722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 calcmode="lin" valueType="num">
                                      <p:cBhvr>
                                        <p:cTn id="12" dur="1000" fill="hold"/>
                                        <p:tgtEl>
                                          <p:spTgt spid="1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8"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371600" y="2590800"/>
            <a:ext cx="2362200" cy="519113"/>
          </a:xfrm>
          <a:prstGeom prst="rect">
            <a:avLst/>
          </a:prstGeom>
          <a:noFill/>
          <a:ln w="9525">
            <a:noFill/>
            <a:miter lim="800000"/>
            <a:headEnd/>
            <a:tailEnd/>
          </a:ln>
        </p:spPr>
        <p:txBody>
          <a:bodyPr>
            <a:spAutoFit/>
          </a:bodyPr>
          <a:lstStyle/>
          <a:p>
            <a:pPr eaLnBrk="0" hangingPunct="0">
              <a:spcBef>
                <a:spcPct val="50000"/>
              </a:spcBef>
            </a:pPr>
            <a:r>
              <a:rPr lang="en-US" sz="2800" b="1" u="sng">
                <a:solidFill>
                  <a:srgbClr val="000000"/>
                </a:solidFill>
                <a:latin typeface="Arial" charset="0"/>
              </a:rPr>
              <a:t>Luyện đọc</a:t>
            </a:r>
          </a:p>
        </p:txBody>
      </p:sp>
      <p:sp>
        <p:nvSpPr>
          <p:cNvPr id="13315" name="Text Box 3"/>
          <p:cNvSpPr txBox="1">
            <a:spLocks noChangeArrowheads="1"/>
          </p:cNvSpPr>
          <p:nvPr/>
        </p:nvSpPr>
        <p:spPr bwMode="auto">
          <a:xfrm>
            <a:off x="3886200" y="2895600"/>
            <a:ext cx="1066800" cy="3255963"/>
          </a:xfrm>
          <a:prstGeom prst="rect">
            <a:avLst/>
          </a:prstGeom>
          <a:noFill/>
          <a:ln w="9525">
            <a:noFill/>
            <a:miter lim="800000"/>
            <a:headEnd/>
            <a:tailEnd/>
          </a:ln>
        </p:spPr>
        <p:txBody>
          <a:bodyPr>
            <a:spAutoFit/>
          </a:bodyPr>
          <a:lstStyle/>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p:txBody>
      </p:sp>
      <p:sp>
        <p:nvSpPr>
          <p:cNvPr id="13316" name="Line 4"/>
          <p:cNvSpPr>
            <a:spLocks noChangeShapeType="1"/>
          </p:cNvSpPr>
          <p:nvPr/>
        </p:nvSpPr>
        <p:spPr bwMode="auto">
          <a:xfrm>
            <a:off x="4876800" y="2819400"/>
            <a:ext cx="0" cy="3581400"/>
          </a:xfrm>
          <a:prstGeom prst="line">
            <a:avLst/>
          </a:prstGeom>
          <a:noFill/>
          <a:ln w="57150">
            <a:solidFill>
              <a:srgbClr val="000000"/>
            </a:solidFill>
            <a:round/>
            <a:headEnd/>
            <a:tailEnd/>
          </a:ln>
        </p:spPr>
        <p:txBody>
          <a:bodyPr/>
          <a:lstStyle/>
          <a:p>
            <a:endParaRPr lang="en-US"/>
          </a:p>
        </p:txBody>
      </p:sp>
      <p:sp>
        <p:nvSpPr>
          <p:cNvPr id="13317" name="Text Box 5"/>
          <p:cNvSpPr txBox="1">
            <a:spLocks noChangeArrowheads="1"/>
          </p:cNvSpPr>
          <p:nvPr/>
        </p:nvSpPr>
        <p:spPr bwMode="auto">
          <a:xfrm>
            <a:off x="5334000" y="2667000"/>
            <a:ext cx="2667000" cy="519113"/>
          </a:xfrm>
          <a:prstGeom prst="rect">
            <a:avLst/>
          </a:prstGeom>
          <a:noFill/>
          <a:ln w="9525">
            <a:noFill/>
            <a:miter lim="800000"/>
            <a:headEnd/>
            <a:tailEnd/>
          </a:ln>
        </p:spPr>
        <p:txBody>
          <a:bodyPr>
            <a:spAutoFit/>
          </a:bodyPr>
          <a:lstStyle/>
          <a:p>
            <a:pPr eaLnBrk="0" hangingPunct="0">
              <a:spcBef>
                <a:spcPct val="50000"/>
              </a:spcBef>
            </a:pPr>
            <a:r>
              <a:rPr lang="en-US" sz="2800" b="1" u="sng">
                <a:solidFill>
                  <a:srgbClr val="000000"/>
                </a:solidFill>
                <a:latin typeface="Arial" charset="0"/>
              </a:rPr>
              <a:t>Tìm hiểu bài</a:t>
            </a:r>
          </a:p>
        </p:txBody>
      </p:sp>
      <p:sp>
        <p:nvSpPr>
          <p:cNvPr id="13318" name="Text Box 9"/>
          <p:cNvSpPr txBox="1">
            <a:spLocks noChangeArrowheads="1"/>
          </p:cNvSpPr>
          <p:nvPr/>
        </p:nvSpPr>
        <p:spPr bwMode="auto">
          <a:xfrm>
            <a:off x="1219200" y="0"/>
            <a:ext cx="7239000" cy="1311275"/>
          </a:xfrm>
          <a:prstGeom prst="rect">
            <a:avLst/>
          </a:prstGeom>
          <a:noFill/>
          <a:ln w="9525">
            <a:noFill/>
            <a:miter lim="800000"/>
            <a:headEnd/>
            <a:tailEnd/>
          </a:ln>
        </p:spPr>
        <p:txBody>
          <a:bodyPr>
            <a:spAutoFit/>
          </a:bodyPr>
          <a:lstStyle/>
          <a:p>
            <a:pPr algn="ctr" eaLnBrk="0" hangingPunct="0">
              <a:spcBef>
                <a:spcPct val="50000"/>
              </a:spcBef>
            </a:pPr>
            <a:endParaRPr lang="en-US" sz="3200" b="1">
              <a:solidFill>
                <a:srgbClr val="C00000"/>
              </a:solidFill>
              <a:latin typeface="Arial" charset="0"/>
            </a:endParaRPr>
          </a:p>
          <a:p>
            <a:pPr algn="ctr" eaLnBrk="0" hangingPunct="0">
              <a:spcBef>
                <a:spcPct val="50000"/>
              </a:spcBef>
            </a:pPr>
            <a:r>
              <a:rPr lang="en-US" sz="3200" b="1" u="sng">
                <a:solidFill>
                  <a:srgbClr val="C00000"/>
                </a:solidFill>
                <a:latin typeface="Arial" charset="0"/>
              </a:rPr>
              <a:t>Tập đọc</a:t>
            </a:r>
            <a:endParaRPr lang="en-US" sz="3200" b="1">
              <a:solidFill>
                <a:srgbClr val="C00000"/>
              </a:solidFill>
              <a:latin typeface="Arial" charset="0"/>
            </a:endParaRPr>
          </a:p>
        </p:txBody>
      </p:sp>
      <p:sp>
        <p:nvSpPr>
          <p:cNvPr id="13319" name="Text Box 10"/>
          <p:cNvSpPr txBox="1">
            <a:spLocks noChangeArrowheads="1"/>
          </p:cNvSpPr>
          <p:nvPr/>
        </p:nvSpPr>
        <p:spPr bwMode="auto">
          <a:xfrm>
            <a:off x="304800" y="1295400"/>
            <a:ext cx="8458200" cy="584200"/>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
        <p:nvSpPr>
          <p:cNvPr id="137227" name="Text Box 11"/>
          <p:cNvSpPr txBox="1">
            <a:spLocks noChangeArrowheads="1"/>
          </p:cNvSpPr>
          <p:nvPr/>
        </p:nvSpPr>
        <p:spPr bwMode="auto">
          <a:xfrm>
            <a:off x="5181600" y="3276600"/>
            <a:ext cx="3884613" cy="523875"/>
          </a:xfrm>
          <a:prstGeom prst="rect">
            <a:avLst/>
          </a:prstGeom>
          <a:noFill/>
          <a:ln w="9525">
            <a:noFill/>
            <a:miter lim="800000"/>
            <a:headEnd/>
            <a:tailEnd/>
          </a:ln>
        </p:spPr>
        <p:txBody>
          <a:bodyPr wrap="none">
            <a:spAutoFit/>
          </a:bodyPr>
          <a:lstStyle/>
          <a:p>
            <a:r>
              <a:rPr lang="en-US" sz="2800" b="1">
                <a:latin typeface="Arial" charset="0"/>
              </a:rPr>
              <a:t>- Anh hùng Lao động.</a:t>
            </a:r>
          </a:p>
        </p:txBody>
      </p:sp>
      <p:sp>
        <p:nvSpPr>
          <p:cNvPr id="137228" name="Text Box 12"/>
          <p:cNvSpPr txBox="1">
            <a:spLocks noChangeArrowheads="1"/>
          </p:cNvSpPr>
          <p:nvPr/>
        </p:nvSpPr>
        <p:spPr bwMode="auto">
          <a:xfrm>
            <a:off x="5181600" y="3810000"/>
            <a:ext cx="1993900" cy="523875"/>
          </a:xfrm>
          <a:prstGeom prst="rect">
            <a:avLst/>
          </a:prstGeom>
          <a:noFill/>
          <a:ln w="9525">
            <a:noFill/>
            <a:miter lim="800000"/>
            <a:headEnd/>
            <a:tailEnd/>
          </a:ln>
        </p:spPr>
        <p:txBody>
          <a:bodyPr wrap="none">
            <a:spAutoFit/>
          </a:bodyPr>
          <a:lstStyle/>
          <a:p>
            <a:r>
              <a:rPr lang="en-US" sz="2800" b="1">
                <a:latin typeface="Arial" charset="0"/>
              </a:rPr>
              <a:t>-Tiện nghi.</a:t>
            </a:r>
          </a:p>
        </p:txBody>
      </p:sp>
      <p:pic>
        <p:nvPicPr>
          <p:cNvPr id="13322" name="Picture 22" descr="CRNRC413"/>
          <p:cNvPicPr>
            <a:picLocks noChangeAspect="1" noChangeArrowheads="1"/>
          </p:cNvPicPr>
          <p:nvPr/>
        </p:nvPicPr>
        <p:blipFill>
          <a:blip r:embed="rId2"/>
          <a:srcRect/>
          <a:stretch>
            <a:fillRect/>
          </a:stretch>
        </p:blipFill>
        <p:spPr bwMode="auto">
          <a:xfrm rot="5688609">
            <a:off x="-793" y="4504531"/>
            <a:ext cx="2438400" cy="2354263"/>
          </a:xfrm>
          <a:prstGeom prst="rect">
            <a:avLst/>
          </a:prstGeom>
          <a:noFill/>
          <a:ln w="9525">
            <a:noFill/>
            <a:miter lim="800000"/>
            <a:headEnd/>
            <a:tailEnd/>
          </a:ln>
        </p:spPr>
      </p:pic>
      <p:pic>
        <p:nvPicPr>
          <p:cNvPr id="13323" name="Picture 23" descr="CRNRC413"/>
          <p:cNvPicPr>
            <a:picLocks noChangeAspect="1" noChangeArrowheads="1"/>
          </p:cNvPicPr>
          <p:nvPr/>
        </p:nvPicPr>
        <p:blipFill>
          <a:blip r:embed="rId2"/>
          <a:srcRect/>
          <a:stretch>
            <a:fillRect/>
          </a:stretch>
        </p:blipFill>
        <p:spPr bwMode="auto">
          <a:xfrm>
            <a:off x="6705600" y="4503738"/>
            <a:ext cx="2438400" cy="2354262"/>
          </a:xfrm>
          <a:prstGeom prst="rect">
            <a:avLst/>
          </a:prstGeom>
          <a:noFill/>
          <a:ln w="9525">
            <a:noFill/>
            <a:miter lim="800000"/>
            <a:headEnd/>
            <a:tailEnd/>
          </a:ln>
        </p:spPr>
      </p:pic>
      <p:sp>
        <p:nvSpPr>
          <p:cNvPr id="13324" name="Text Box 25"/>
          <p:cNvSpPr txBox="1">
            <a:spLocks noChangeArrowheads="1"/>
          </p:cNvSpPr>
          <p:nvPr/>
        </p:nvSpPr>
        <p:spPr bwMode="auto">
          <a:xfrm>
            <a:off x="2819400" y="1905000"/>
            <a:ext cx="5970588" cy="461963"/>
          </a:xfrm>
          <a:prstGeom prst="rect">
            <a:avLst/>
          </a:prstGeom>
          <a:noFill/>
          <a:ln w="9525">
            <a:noFill/>
            <a:miter lim="800000"/>
            <a:headEnd/>
            <a:tailEnd/>
          </a:ln>
        </p:spPr>
        <p:txBody>
          <a:bodyPr>
            <a:spAutoFit/>
          </a:bodyPr>
          <a:lstStyle/>
          <a:p>
            <a:r>
              <a:rPr lang="en-US" sz="2400" b="1">
                <a:latin typeface="Arial" charset="0"/>
              </a:rPr>
              <a:t>(Từ điển nhân vật lịch sử Việt Nam)</a:t>
            </a:r>
          </a:p>
        </p:txBody>
      </p:sp>
      <p:sp>
        <p:nvSpPr>
          <p:cNvPr id="13" name="Text Box 14"/>
          <p:cNvSpPr txBox="1">
            <a:spLocks noChangeArrowheads="1"/>
          </p:cNvSpPr>
          <p:nvPr/>
        </p:nvSpPr>
        <p:spPr bwMode="auto">
          <a:xfrm>
            <a:off x="1752600" y="3200400"/>
            <a:ext cx="1905000" cy="523875"/>
          </a:xfrm>
          <a:prstGeom prst="rect">
            <a:avLst/>
          </a:prstGeom>
          <a:noFill/>
          <a:ln w="9525">
            <a:noFill/>
            <a:miter lim="800000"/>
            <a:headEnd/>
            <a:tailEnd/>
          </a:ln>
        </p:spPr>
        <p:txBody>
          <a:bodyPr>
            <a:spAutoFit/>
          </a:bodyPr>
          <a:lstStyle/>
          <a:p>
            <a:pPr>
              <a:spcBef>
                <a:spcPct val="50000"/>
              </a:spcBef>
            </a:pPr>
            <a:r>
              <a:rPr lang="en-US" sz="2800" b="1">
                <a:latin typeface="Arial" charset="0"/>
              </a:rPr>
              <a:t>Sài Gòn. </a:t>
            </a:r>
          </a:p>
        </p:txBody>
      </p:sp>
      <p:sp>
        <p:nvSpPr>
          <p:cNvPr id="14" name="Text Box 16"/>
          <p:cNvSpPr txBox="1">
            <a:spLocks noChangeArrowheads="1"/>
          </p:cNvSpPr>
          <p:nvPr/>
        </p:nvSpPr>
        <p:spPr bwMode="auto">
          <a:xfrm>
            <a:off x="1524000" y="3733800"/>
            <a:ext cx="1600200" cy="473075"/>
          </a:xfrm>
          <a:prstGeom prst="rect">
            <a:avLst/>
          </a:prstGeom>
          <a:noFill/>
          <a:ln w="9525">
            <a:noFill/>
            <a:miter lim="800000"/>
            <a:headEnd/>
            <a:tailEnd/>
          </a:ln>
        </p:spPr>
        <p:txBody>
          <a:bodyPr>
            <a:spAutoFit/>
          </a:bodyPr>
          <a:lstStyle/>
          <a:p>
            <a:pPr algn="r">
              <a:spcBef>
                <a:spcPct val="50000"/>
              </a:spcBef>
            </a:pPr>
            <a:r>
              <a:rPr lang="en-US" sz="2500" b="1">
                <a:latin typeface="Arial" charset="0"/>
              </a:rPr>
              <a:t>Vũ khí,</a:t>
            </a:r>
          </a:p>
        </p:txBody>
      </p:sp>
      <p:sp>
        <p:nvSpPr>
          <p:cNvPr id="15" name="Text Box 17"/>
          <p:cNvSpPr txBox="1">
            <a:spLocks noChangeArrowheads="1"/>
          </p:cNvSpPr>
          <p:nvPr/>
        </p:nvSpPr>
        <p:spPr bwMode="auto">
          <a:xfrm>
            <a:off x="1676400" y="4267200"/>
            <a:ext cx="2590800" cy="457200"/>
          </a:xfrm>
          <a:prstGeom prst="rect">
            <a:avLst/>
          </a:prstGeom>
          <a:noFill/>
          <a:ln w="9525">
            <a:noFill/>
            <a:miter lim="800000"/>
            <a:headEnd/>
            <a:tailEnd/>
          </a:ln>
        </p:spPr>
        <p:txBody>
          <a:bodyPr>
            <a:spAutoFit/>
          </a:bodyPr>
          <a:lstStyle/>
          <a:p>
            <a:pPr>
              <a:spcBef>
                <a:spcPct val="50000"/>
              </a:spcBef>
            </a:pPr>
            <a:r>
              <a:rPr lang="en-US" sz="2400" b="1">
                <a:latin typeface="Arial" charset="0"/>
              </a:rPr>
              <a:t>Ba-dô-ca</a:t>
            </a:r>
          </a:p>
        </p:txBody>
      </p:sp>
      <p:sp>
        <p:nvSpPr>
          <p:cNvPr id="17" name="Text Box 13"/>
          <p:cNvSpPr txBox="1">
            <a:spLocks noChangeArrowheads="1"/>
          </p:cNvSpPr>
          <p:nvPr/>
        </p:nvSpPr>
        <p:spPr bwMode="auto">
          <a:xfrm>
            <a:off x="5257800" y="4495800"/>
            <a:ext cx="3379788" cy="523875"/>
          </a:xfrm>
          <a:prstGeom prst="rect">
            <a:avLst/>
          </a:prstGeom>
          <a:noFill/>
          <a:ln w="9525">
            <a:noFill/>
            <a:miter lim="800000"/>
            <a:headEnd/>
            <a:tailEnd/>
          </a:ln>
        </p:spPr>
        <p:txBody>
          <a:bodyPr wrap="none">
            <a:spAutoFit/>
          </a:bodyPr>
          <a:lstStyle/>
          <a:p>
            <a:r>
              <a:rPr lang="en-US" sz="2800" b="1">
                <a:latin typeface="Arial" charset="0"/>
              </a:rPr>
              <a:t>- Súng ba – dô - ca</a:t>
            </a:r>
          </a:p>
        </p:txBody>
      </p:sp>
      <p:pic>
        <p:nvPicPr>
          <p:cNvPr id="18" name="Picture 6" descr="Sung_Badoca_Bazooka_Viet_Nam_san_xuat_su_dung_diet_xe_tang_Phap_o_Ha_Dong_nam_1947"/>
          <p:cNvPicPr>
            <a:picLocks noChangeAspect="1" noChangeArrowheads="1"/>
          </p:cNvPicPr>
          <p:nvPr/>
        </p:nvPicPr>
        <p:blipFill>
          <a:blip r:embed="rId3"/>
          <a:srcRect/>
          <a:stretch>
            <a:fillRect/>
          </a:stretch>
        </p:blipFill>
        <p:spPr bwMode="auto">
          <a:xfrm>
            <a:off x="9144000" y="3276600"/>
            <a:ext cx="4876800" cy="2971800"/>
          </a:xfrm>
          <a:prstGeom prst="rect">
            <a:avLst/>
          </a:prstGeom>
          <a:solidFill>
            <a:srgbClr val="FF0000"/>
          </a:solid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1000" fill="hold"/>
                                        <p:tgtEl>
                                          <p:spTgt spid="1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37227"/>
                                        </p:tgtEl>
                                        <p:attrNameLst>
                                          <p:attrName>style.visibility</p:attrName>
                                        </p:attrNameLst>
                                      </p:cBhvr>
                                      <p:to>
                                        <p:strVal val="visible"/>
                                      </p:to>
                                    </p:set>
                                    <p:animEffect transition="in" filter="checkerboard(across)">
                                      <p:cBhvr>
                                        <p:cTn id="26" dur="500"/>
                                        <p:tgtEl>
                                          <p:spTgt spid="13722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137228"/>
                                        </p:tgtEl>
                                        <p:attrNameLst>
                                          <p:attrName>style.visibility</p:attrName>
                                        </p:attrNameLst>
                                      </p:cBhvr>
                                      <p:to>
                                        <p:strVal val="visible"/>
                                      </p:to>
                                    </p:set>
                                    <p:anim to="" calcmode="lin" valueType="num">
                                      <p:cBhvr>
                                        <p:cTn id="31" dur="1" fill="hold"/>
                                        <p:tgtEl>
                                          <p:spTgt spid="137228"/>
                                        </p:tgtEl>
                                        <p:attrNameLst>
                                          <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lide(fromBottom)">
                                      <p:cBhvr>
                                        <p:cTn id="36" dur="500"/>
                                        <p:tgtEl>
                                          <p:spTgt spid="1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5" presetClass="path" presetSubtype="0" accel="50000" decel="50000" fill="hold" nodeType="clickEffect">
                                  <p:stCondLst>
                                    <p:cond delay="0"/>
                                  </p:stCondLst>
                                  <p:childTnLst>
                                    <p:animMotion origin="layout" path="M -0.26667 -2.03515E-6 L -0.55 0.00555 " pathEditMode="relative" rAng="0" ptsTypes="AA">
                                      <p:cBhvr>
                                        <p:cTn id="40" dur="2000" fill="hold"/>
                                        <p:tgtEl>
                                          <p:spTgt spid="18"/>
                                        </p:tgtEl>
                                        <p:attrNameLst>
                                          <p:attrName>ppt_x</p:attrName>
                                          <p:attrName>ppt_y</p:attrName>
                                        </p:attrNameLst>
                                      </p:cBhvr>
                                      <p:rCtr x="-142" y="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7" grpId="0"/>
      <p:bldP spid="137228" grpId="0"/>
      <p:bldP spid="14" grpId="0"/>
      <p:bldP spid="15"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371600" y="2590800"/>
            <a:ext cx="2362200" cy="519113"/>
          </a:xfrm>
          <a:prstGeom prst="rect">
            <a:avLst/>
          </a:prstGeom>
          <a:noFill/>
          <a:ln w="9525">
            <a:noFill/>
            <a:miter lim="800000"/>
            <a:headEnd/>
            <a:tailEnd/>
          </a:ln>
        </p:spPr>
        <p:txBody>
          <a:bodyPr>
            <a:spAutoFit/>
          </a:bodyPr>
          <a:lstStyle/>
          <a:p>
            <a:pPr eaLnBrk="0" hangingPunct="0">
              <a:spcBef>
                <a:spcPct val="50000"/>
              </a:spcBef>
            </a:pPr>
            <a:r>
              <a:rPr lang="en-US" sz="2800" b="1" u="sng">
                <a:solidFill>
                  <a:srgbClr val="000000"/>
                </a:solidFill>
                <a:latin typeface="Arial" charset="0"/>
              </a:rPr>
              <a:t>Luyện đọc</a:t>
            </a:r>
          </a:p>
        </p:txBody>
      </p:sp>
      <p:sp>
        <p:nvSpPr>
          <p:cNvPr id="14339" name="Text Box 3"/>
          <p:cNvSpPr txBox="1">
            <a:spLocks noChangeArrowheads="1"/>
          </p:cNvSpPr>
          <p:nvPr/>
        </p:nvSpPr>
        <p:spPr bwMode="auto">
          <a:xfrm>
            <a:off x="3886200" y="2895600"/>
            <a:ext cx="1066800" cy="3255963"/>
          </a:xfrm>
          <a:prstGeom prst="rect">
            <a:avLst/>
          </a:prstGeom>
          <a:noFill/>
          <a:ln w="9525">
            <a:noFill/>
            <a:miter lim="800000"/>
            <a:headEnd/>
            <a:tailEnd/>
          </a:ln>
        </p:spPr>
        <p:txBody>
          <a:bodyPr>
            <a:spAutoFit/>
          </a:bodyPr>
          <a:lstStyle/>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a:p>
            <a:pPr eaLnBrk="0" hangingPunct="0">
              <a:spcBef>
                <a:spcPct val="50000"/>
              </a:spcBef>
            </a:pPr>
            <a:endParaRPr lang="en-US">
              <a:latin typeface="Arial" charset="0"/>
            </a:endParaRPr>
          </a:p>
        </p:txBody>
      </p:sp>
      <p:sp>
        <p:nvSpPr>
          <p:cNvPr id="14340" name="Line 4"/>
          <p:cNvSpPr>
            <a:spLocks noChangeShapeType="1"/>
          </p:cNvSpPr>
          <p:nvPr/>
        </p:nvSpPr>
        <p:spPr bwMode="auto">
          <a:xfrm>
            <a:off x="4876800" y="2819400"/>
            <a:ext cx="0" cy="3581400"/>
          </a:xfrm>
          <a:prstGeom prst="line">
            <a:avLst/>
          </a:prstGeom>
          <a:noFill/>
          <a:ln w="57150">
            <a:solidFill>
              <a:srgbClr val="000000"/>
            </a:solidFill>
            <a:round/>
            <a:headEnd/>
            <a:tailEnd/>
          </a:ln>
        </p:spPr>
        <p:txBody>
          <a:bodyPr/>
          <a:lstStyle/>
          <a:p>
            <a:endParaRPr lang="en-US"/>
          </a:p>
        </p:txBody>
      </p:sp>
      <p:sp>
        <p:nvSpPr>
          <p:cNvPr id="14341" name="Text Box 5"/>
          <p:cNvSpPr txBox="1">
            <a:spLocks noChangeArrowheads="1"/>
          </p:cNvSpPr>
          <p:nvPr/>
        </p:nvSpPr>
        <p:spPr bwMode="auto">
          <a:xfrm>
            <a:off x="5334000" y="2667000"/>
            <a:ext cx="2667000" cy="519113"/>
          </a:xfrm>
          <a:prstGeom prst="rect">
            <a:avLst/>
          </a:prstGeom>
          <a:noFill/>
          <a:ln w="9525">
            <a:noFill/>
            <a:miter lim="800000"/>
            <a:headEnd/>
            <a:tailEnd/>
          </a:ln>
        </p:spPr>
        <p:txBody>
          <a:bodyPr>
            <a:spAutoFit/>
          </a:bodyPr>
          <a:lstStyle/>
          <a:p>
            <a:pPr eaLnBrk="0" hangingPunct="0">
              <a:spcBef>
                <a:spcPct val="50000"/>
              </a:spcBef>
            </a:pPr>
            <a:r>
              <a:rPr lang="en-US" sz="2800" b="1" u="sng">
                <a:solidFill>
                  <a:srgbClr val="000000"/>
                </a:solidFill>
                <a:latin typeface="Arial" charset="0"/>
              </a:rPr>
              <a:t>Tìm hiểu bài</a:t>
            </a:r>
          </a:p>
        </p:txBody>
      </p:sp>
      <p:sp>
        <p:nvSpPr>
          <p:cNvPr id="14342" name="Text Box 9"/>
          <p:cNvSpPr txBox="1">
            <a:spLocks noChangeArrowheads="1"/>
          </p:cNvSpPr>
          <p:nvPr/>
        </p:nvSpPr>
        <p:spPr bwMode="auto">
          <a:xfrm>
            <a:off x="1219200" y="-152400"/>
            <a:ext cx="7239000" cy="1311275"/>
          </a:xfrm>
          <a:prstGeom prst="rect">
            <a:avLst/>
          </a:prstGeom>
          <a:noFill/>
          <a:ln w="9525">
            <a:noFill/>
            <a:miter lim="800000"/>
            <a:headEnd/>
            <a:tailEnd/>
          </a:ln>
        </p:spPr>
        <p:txBody>
          <a:bodyPr>
            <a:spAutoFit/>
          </a:bodyPr>
          <a:lstStyle/>
          <a:p>
            <a:pPr algn="ctr" eaLnBrk="0" hangingPunct="0">
              <a:spcBef>
                <a:spcPct val="50000"/>
              </a:spcBef>
            </a:pPr>
            <a:endParaRPr lang="en-US" sz="3200" b="1">
              <a:solidFill>
                <a:srgbClr val="C00000"/>
              </a:solidFill>
              <a:latin typeface="Arial" charset="0"/>
            </a:endParaRPr>
          </a:p>
          <a:p>
            <a:pPr algn="ctr" eaLnBrk="0" hangingPunct="0">
              <a:spcBef>
                <a:spcPct val="50000"/>
              </a:spcBef>
            </a:pPr>
            <a:r>
              <a:rPr lang="en-US" sz="3200" b="1" u="sng">
                <a:solidFill>
                  <a:srgbClr val="C00000"/>
                </a:solidFill>
                <a:latin typeface="Arial" charset="0"/>
              </a:rPr>
              <a:t>Tập đọc</a:t>
            </a:r>
            <a:endParaRPr lang="en-US" sz="3200" b="1">
              <a:solidFill>
                <a:srgbClr val="C00000"/>
              </a:solidFill>
              <a:latin typeface="Arial" charset="0"/>
            </a:endParaRPr>
          </a:p>
        </p:txBody>
      </p:sp>
      <p:sp>
        <p:nvSpPr>
          <p:cNvPr id="14343" name="Text Box 10"/>
          <p:cNvSpPr txBox="1">
            <a:spLocks noChangeArrowheads="1"/>
          </p:cNvSpPr>
          <p:nvPr/>
        </p:nvSpPr>
        <p:spPr bwMode="auto">
          <a:xfrm>
            <a:off x="838200" y="1143000"/>
            <a:ext cx="7924800" cy="1077913"/>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Tiết 41: Anh hùng lao động Trần Đại Nghĩa</a:t>
            </a:r>
          </a:p>
        </p:txBody>
      </p:sp>
      <p:sp>
        <p:nvSpPr>
          <p:cNvPr id="14344" name="Text Box 11"/>
          <p:cNvSpPr txBox="1">
            <a:spLocks noChangeArrowheads="1"/>
          </p:cNvSpPr>
          <p:nvPr/>
        </p:nvSpPr>
        <p:spPr bwMode="auto">
          <a:xfrm>
            <a:off x="5181600" y="3276600"/>
            <a:ext cx="3884613" cy="523875"/>
          </a:xfrm>
          <a:prstGeom prst="rect">
            <a:avLst/>
          </a:prstGeom>
          <a:noFill/>
          <a:ln w="9525">
            <a:noFill/>
            <a:miter lim="800000"/>
            <a:headEnd/>
            <a:tailEnd/>
          </a:ln>
        </p:spPr>
        <p:txBody>
          <a:bodyPr wrap="none">
            <a:spAutoFit/>
          </a:bodyPr>
          <a:lstStyle/>
          <a:p>
            <a:r>
              <a:rPr lang="en-US" sz="2800" b="1">
                <a:latin typeface="Arial" charset="0"/>
              </a:rPr>
              <a:t>- Anh hùng Lao động.</a:t>
            </a:r>
          </a:p>
        </p:txBody>
      </p:sp>
      <p:sp>
        <p:nvSpPr>
          <p:cNvPr id="14345" name="Text Box 12"/>
          <p:cNvSpPr txBox="1">
            <a:spLocks noChangeArrowheads="1"/>
          </p:cNvSpPr>
          <p:nvPr/>
        </p:nvSpPr>
        <p:spPr bwMode="auto">
          <a:xfrm>
            <a:off x="5181600" y="3810000"/>
            <a:ext cx="1993900" cy="523875"/>
          </a:xfrm>
          <a:prstGeom prst="rect">
            <a:avLst/>
          </a:prstGeom>
          <a:noFill/>
          <a:ln w="9525">
            <a:noFill/>
            <a:miter lim="800000"/>
            <a:headEnd/>
            <a:tailEnd/>
          </a:ln>
        </p:spPr>
        <p:txBody>
          <a:bodyPr wrap="none">
            <a:spAutoFit/>
          </a:bodyPr>
          <a:lstStyle/>
          <a:p>
            <a:r>
              <a:rPr lang="en-US" sz="2800" b="1">
                <a:latin typeface="Arial" charset="0"/>
              </a:rPr>
              <a:t>-Tiện nghi.</a:t>
            </a:r>
          </a:p>
        </p:txBody>
      </p:sp>
      <p:pic>
        <p:nvPicPr>
          <p:cNvPr id="14346" name="Picture 22" descr="CRNRC413"/>
          <p:cNvPicPr>
            <a:picLocks noChangeAspect="1" noChangeArrowheads="1"/>
          </p:cNvPicPr>
          <p:nvPr/>
        </p:nvPicPr>
        <p:blipFill>
          <a:blip r:embed="rId2"/>
          <a:srcRect/>
          <a:stretch>
            <a:fillRect/>
          </a:stretch>
        </p:blipFill>
        <p:spPr bwMode="auto">
          <a:xfrm rot="5688609">
            <a:off x="-793" y="4504531"/>
            <a:ext cx="2438400" cy="2354263"/>
          </a:xfrm>
          <a:prstGeom prst="rect">
            <a:avLst/>
          </a:prstGeom>
          <a:noFill/>
          <a:ln w="9525">
            <a:noFill/>
            <a:miter lim="800000"/>
            <a:headEnd/>
            <a:tailEnd/>
          </a:ln>
        </p:spPr>
      </p:pic>
      <p:pic>
        <p:nvPicPr>
          <p:cNvPr id="14347" name="Picture 23" descr="CRNRC413"/>
          <p:cNvPicPr>
            <a:picLocks noChangeAspect="1" noChangeArrowheads="1"/>
          </p:cNvPicPr>
          <p:nvPr/>
        </p:nvPicPr>
        <p:blipFill>
          <a:blip r:embed="rId2"/>
          <a:srcRect/>
          <a:stretch>
            <a:fillRect/>
          </a:stretch>
        </p:blipFill>
        <p:spPr bwMode="auto">
          <a:xfrm>
            <a:off x="6705600" y="4503738"/>
            <a:ext cx="2438400" cy="2354262"/>
          </a:xfrm>
          <a:prstGeom prst="rect">
            <a:avLst/>
          </a:prstGeom>
          <a:noFill/>
          <a:ln w="9525">
            <a:noFill/>
            <a:miter lim="800000"/>
            <a:headEnd/>
            <a:tailEnd/>
          </a:ln>
        </p:spPr>
      </p:pic>
      <p:sp>
        <p:nvSpPr>
          <p:cNvPr id="14348" name="Text Box 25"/>
          <p:cNvSpPr txBox="1">
            <a:spLocks noChangeArrowheads="1"/>
          </p:cNvSpPr>
          <p:nvPr/>
        </p:nvSpPr>
        <p:spPr bwMode="auto">
          <a:xfrm>
            <a:off x="3505200" y="1905000"/>
            <a:ext cx="5284788" cy="830263"/>
          </a:xfrm>
          <a:prstGeom prst="rect">
            <a:avLst/>
          </a:prstGeom>
          <a:noFill/>
          <a:ln w="9525">
            <a:noFill/>
            <a:miter lim="800000"/>
            <a:headEnd/>
            <a:tailEnd/>
          </a:ln>
        </p:spPr>
        <p:txBody>
          <a:bodyPr>
            <a:spAutoFit/>
          </a:bodyPr>
          <a:lstStyle/>
          <a:p>
            <a:r>
              <a:rPr lang="en-US" sz="2400" b="1">
                <a:latin typeface="Arial" charset="0"/>
              </a:rPr>
              <a:t>(Từ điển nhân vật lịch sử Việt Nam)</a:t>
            </a:r>
          </a:p>
        </p:txBody>
      </p:sp>
      <p:sp>
        <p:nvSpPr>
          <p:cNvPr id="14349" name="Text Box 14"/>
          <p:cNvSpPr txBox="1">
            <a:spLocks noChangeArrowheads="1"/>
          </p:cNvSpPr>
          <p:nvPr/>
        </p:nvSpPr>
        <p:spPr bwMode="auto">
          <a:xfrm>
            <a:off x="1752600" y="3200400"/>
            <a:ext cx="1905000" cy="523875"/>
          </a:xfrm>
          <a:prstGeom prst="rect">
            <a:avLst/>
          </a:prstGeom>
          <a:noFill/>
          <a:ln w="9525">
            <a:noFill/>
            <a:miter lim="800000"/>
            <a:headEnd/>
            <a:tailEnd/>
          </a:ln>
        </p:spPr>
        <p:txBody>
          <a:bodyPr>
            <a:spAutoFit/>
          </a:bodyPr>
          <a:lstStyle/>
          <a:p>
            <a:pPr>
              <a:spcBef>
                <a:spcPct val="50000"/>
              </a:spcBef>
            </a:pPr>
            <a:r>
              <a:rPr lang="en-US" sz="2800" b="1">
                <a:latin typeface="Arial" charset="0"/>
              </a:rPr>
              <a:t>Sài Gòn. </a:t>
            </a:r>
          </a:p>
        </p:txBody>
      </p:sp>
      <p:sp>
        <p:nvSpPr>
          <p:cNvPr id="14350" name="Text Box 16"/>
          <p:cNvSpPr txBox="1">
            <a:spLocks noChangeArrowheads="1"/>
          </p:cNvSpPr>
          <p:nvPr/>
        </p:nvSpPr>
        <p:spPr bwMode="auto">
          <a:xfrm>
            <a:off x="1524000" y="3733800"/>
            <a:ext cx="1600200" cy="473075"/>
          </a:xfrm>
          <a:prstGeom prst="rect">
            <a:avLst/>
          </a:prstGeom>
          <a:noFill/>
          <a:ln w="9525">
            <a:noFill/>
            <a:miter lim="800000"/>
            <a:headEnd/>
            <a:tailEnd/>
          </a:ln>
        </p:spPr>
        <p:txBody>
          <a:bodyPr>
            <a:spAutoFit/>
          </a:bodyPr>
          <a:lstStyle/>
          <a:p>
            <a:pPr algn="r">
              <a:spcBef>
                <a:spcPct val="50000"/>
              </a:spcBef>
            </a:pPr>
            <a:r>
              <a:rPr lang="en-US" sz="2500" b="1">
                <a:latin typeface="Arial" charset="0"/>
              </a:rPr>
              <a:t>Vũ khí,</a:t>
            </a:r>
          </a:p>
        </p:txBody>
      </p:sp>
      <p:sp>
        <p:nvSpPr>
          <p:cNvPr id="14351" name="Text Box 17"/>
          <p:cNvSpPr txBox="1">
            <a:spLocks noChangeArrowheads="1"/>
          </p:cNvSpPr>
          <p:nvPr/>
        </p:nvSpPr>
        <p:spPr bwMode="auto">
          <a:xfrm>
            <a:off x="1676400" y="4267200"/>
            <a:ext cx="2590800" cy="457200"/>
          </a:xfrm>
          <a:prstGeom prst="rect">
            <a:avLst/>
          </a:prstGeom>
          <a:noFill/>
          <a:ln w="9525">
            <a:noFill/>
            <a:miter lim="800000"/>
            <a:headEnd/>
            <a:tailEnd/>
          </a:ln>
        </p:spPr>
        <p:txBody>
          <a:bodyPr>
            <a:spAutoFit/>
          </a:bodyPr>
          <a:lstStyle/>
          <a:p>
            <a:pPr>
              <a:spcBef>
                <a:spcPct val="50000"/>
              </a:spcBef>
            </a:pPr>
            <a:r>
              <a:rPr lang="en-US" sz="2400" b="1">
                <a:latin typeface="Arial" charset="0"/>
              </a:rPr>
              <a:t>Ba-dô-ca</a:t>
            </a:r>
          </a:p>
        </p:txBody>
      </p:sp>
      <p:sp>
        <p:nvSpPr>
          <p:cNvPr id="14352" name="Text Box 13"/>
          <p:cNvSpPr txBox="1">
            <a:spLocks noChangeArrowheads="1"/>
          </p:cNvSpPr>
          <p:nvPr/>
        </p:nvSpPr>
        <p:spPr bwMode="auto">
          <a:xfrm>
            <a:off x="5257800" y="4495800"/>
            <a:ext cx="3379788" cy="523875"/>
          </a:xfrm>
          <a:prstGeom prst="rect">
            <a:avLst/>
          </a:prstGeom>
          <a:noFill/>
          <a:ln w="9525">
            <a:noFill/>
            <a:miter lim="800000"/>
            <a:headEnd/>
            <a:tailEnd/>
          </a:ln>
        </p:spPr>
        <p:txBody>
          <a:bodyPr wrap="none">
            <a:spAutoFit/>
          </a:bodyPr>
          <a:lstStyle/>
          <a:p>
            <a:r>
              <a:rPr lang="en-US" sz="2800" b="1">
                <a:latin typeface="Arial" charset="0"/>
              </a:rPr>
              <a:t>- Súng ba – dô - ca</a:t>
            </a:r>
          </a:p>
        </p:txBody>
      </p:sp>
      <p:sp>
        <p:nvSpPr>
          <p:cNvPr id="17" name="Text Box 14"/>
          <p:cNvSpPr txBox="1">
            <a:spLocks noChangeArrowheads="1"/>
          </p:cNvSpPr>
          <p:nvPr/>
        </p:nvSpPr>
        <p:spPr bwMode="auto">
          <a:xfrm>
            <a:off x="5257800" y="5029200"/>
            <a:ext cx="2016125" cy="523875"/>
          </a:xfrm>
          <a:prstGeom prst="rect">
            <a:avLst/>
          </a:prstGeom>
          <a:noFill/>
          <a:ln w="9525">
            <a:noFill/>
            <a:miter lim="800000"/>
            <a:headEnd/>
            <a:tailEnd/>
          </a:ln>
        </p:spPr>
        <p:txBody>
          <a:bodyPr wrap="none">
            <a:spAutoFit/>
          </a:bodyPr>
          <a:lstStyle/>
          <a:p>
            <a:r>
              <a:rPr lang="en-US" sz="2800" b="1">
                <a:latin typeface="Arial" charset="0"/>
              </a:rPr>
              <a:t>- Cương vị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622</TotalTime>
  <Words>840</Words>
  <Application>Microsoft Office PowerPoint</Application>
  <PresentationFormat>On-screen Show (4:3)</PresentationFormat>
  <Paragraphs>113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Times New Roman</vt:lpstr>
      <vt:lpstr>Arial</vt:lpstr>
      <vt:lpstr>Calibri</vt:lpstr>
      <vt:lpstr>Constantia</vt:lpstr>
      <vt:lpstr>Wingdings 2</vt: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53</cp:revision>
  <dcterms:created xsi:type="dcterms:W3CDTF">2009-12-26T04:37:23Z</dcterms:created>
  <dcterms:modified xsi:type="dcterms:W3CDTF">2016-06-30T01:49:04Z</dcterms:modified>
</cp:coreProperties>
</file>